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33" r:id="rId2"/>
    <p:sldId id="332" r:id="rId3"/>
    <p:sldId id="310" r:id="rId4"/>
    <p:sldId id="269" r:id="rId5"/>
    <p:sldId id="257" r:id="rId6"/>
    <p:sldId id="261" r:id="rId7"/>
    <p:sldId id="273" r:id="rId8"/>
    <p:sldId id="270" r:id="rId9"/>
    <p:sldId id="272" r:id="rId10"/>
    <p:sldId id="301" r:id="rId11"/>
    <p:sldId id="311" r:id="rId12"/>
    <p:sldId id="312" r:id="rId13"/>
    <p:sldId id="260" r:id="rId14"/>
    <p:sldId id="262" r:id="rId15"/>
    <p:sldId id="303" r:id="rId16"/>
    <p:sldId id="302" r:id="rId17"/>
    <p:sldId id="264" r:id="rId18"/>
    <p:sldId id="304" r:id="rId19"/>
    <p:sldId id="268" r:id="rId20"/>
    <p:sldId id="266" r:id="rId21"/>
    <p:sldId id="256" r:id="rId22"/>
    <p:sldId id="316" r:id="rId23"/>
    <p:sldId id="258" r:id="rId24"/>
    <p:sldId id="305" r:id="rId25"/>
    <p:sldId id="313" r:id="rId26"/>
    <p:sldId id="276" r:id="rId27"/>
    <p:sldId id="277" r:id="rId28"/>
    <p:sldId id="317" r:id="rId29"/>
    <p:sldId id="318" r:id="rId30"/>
    <p:sldId id="319" r:id="rId31"/>
    <p:sldId id="320" r:id="rId32"/>
    <p:sldId id="321" r:id="rId33"/>
    <p:sldId id="322" r:id="rId34"/>
    <p:sldId id="280" r:id="rId35"/>
    <p:sldId id="281" r:id="rId36"/>
    <p:sldId id="314" r:id="rId37"/>
    <p:sldId id="331" r:id="rId38"/>
    <p:sldId id="315" r:id="rId39"/>
    <p:sldId id="282" r:id="rId40"/>
    <p:sldId id="284" r:id="rId41"/>
    <p:sldId id="285" r:id="rId42"/>
    <p:sldId id="286" r:id="rId43"/>
    <p:sldId id="308" r:id="rId44"/>
    <p:sldId id="289" r:id="rId45"/>
    <p:sldId id="290" r:id="rId46"/>
    <p:sldId id="294" r:id="rId47"/>
    <p:sldId id="291" r:id="rId48"/>
    <p:sldId id="295" r:id="rId49"/>
    <p:sldId id="293" r:id="rId50"/>
    <p:sldId id="296" r:id="rId51"/>
    <p:sldId id="297" r:id="rId52"/>
    <p:sldId id="298" r:id="rId53"/>
    <p:sldId id="299" r:id="rId54"/>
    <p:sldId id="323" r:id="rId55"/>
    <p:sldId id="324" r:id="rId56"/>
    <p:sldId id="267" r:id="rId57"/>
    <p:sldId id="325" r:id="rId58"/>
    <p:sldId id="326" r:id="rId59"/>
    <p:sldId id="327" r:id="rId60"/>
    <p:sldId id="271" r:id="rId61"/>
    <p:sldId id="328" r:id="rId62"/>
    <p:sldId id="329" r:id="rId63"/>
    <p:sldId id="274" r:id="rId64"/>
    <p:sldId id="275" r:id="rId65"/>
    <p:sldId id="330" r:id="rId6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1E175-5C1A-4B2D-B08A-B33A60C1586E}" v="216" dt="2023-07-12T09:13:52.531"/>
    <p1510:client id="{77835E63-02E5-7C4A-90BC-CCACC2B5D02D}" v="6" dt="2023-07-12T08:12:17.628"/>
    <p1510:client id="{F132DA28-552C-454C-8E12-80E3FD274470}" v="30" dt="2023-07-12T08:37:22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56"/>
    <p:restoredTop sz="94745"/>
  </p:normalViewPr>
  <p:slideViewPr>
    <p:cSldViewPr snapToGrid="0">
      <p:cViewPr varScale="1">
        <p:scale>
          <a:sx n="102" d="100"/>
          <a:sy n="102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EC57F-E5E3-DA41-9ED5-DBC6F220A00D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AD965-B115-5A49-900C-E6CE79CFB49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50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851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735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290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538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7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160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4481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3AD965-B115-5A49-900C-E6CE79CFB493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387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9B1B1-A2E4-520C-5848-ED7D38DCB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4A2067-3AF3-5A65-B5DF-21F1605F0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FF1CFC-87F3-7706-5BEE-224E68E9D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FC267-6D67-E4E8-78D2-56A2F6A5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99B4C3-C20C-EC5D-0FD9-A9AF5ED0F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401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47D61-0679-3B16-8F96-EE8CFC70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E79865-8C23-885F-4D1B-D4E15E46A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3C3138-83E0-D04C-89AC-8E6F0FE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3295C-2F94-F9D5-F2DA-4E489324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F3BE28-D646-541F-465C-91D22997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81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69734D-9EA8-1D9A-2160-258B55FAB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B3F8B2-37B8-E67A-84F2-3B06A8DD6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05C8B4-F040-7AE2-1E7C-7273C677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44582-DA54-D061-8F5B-1397A174D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F8A52-1749-6D84-E75E-226575F1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1605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379E6-89FB-E0A2-C07C-279A833C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1F93D-041F-197E-65BD-EF9DFD96D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E07F2-3224-DBD4-7CE9-81F5B2B5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B27D-D471-A210-D812-CB1DDD25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A7824-045E-ACC7-BA10-EA9C036C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913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BA867-55B4-6DA8-CB12-4DD453C2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14AC9-BCAA-F635-55DD-1F122AD05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C6849-3C2D-877A-484C-4621DC7C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629124-39B8-6132-CC16-CAB0829E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DA13F6-35F4-AFCF-71C1-3699BE57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662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BA4EB-7C63-0CCF-3C35-343EC38E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A6804-2F00-011B-09A4-04204345E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42BE39-5176-16FC-6F7E-CDC53846F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C58E1-CC6F-7461-1F29-2D6AAF34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2DE9DD-B983-B347-BBC4-9339F529B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B511E-F330-0861-A456-0E7D1FD6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88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58A47-6F25-01E6-C80E-C8EAD9C6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8494A5-EAB6-C876-44F1-604A66B1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1B2F32-3102-C941-9C5A-45A2CD35A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538F83-9DAB-3D84-BE26-6E9342C99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A71B85-3B2E-2C1A-52BD-47F2414E28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20308F-74BA-5482-543B-03641816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E0669F-FB3E-9769-8BF9-BBE3E090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0A27FD-1928-19CA-301B-B1D8CA9A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2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755F2-4366-5A5C-90CB-8152A9AA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3B8A13-9DF5-F404-B103-8601A143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83FDEA-53D5-2E14-D0D4-B3E96160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3E494C-AB1F-72A8-2467-7DDC491F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30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20D793-73CC-ECDA-223F-9CC5ECC8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6315C4-EB53-21FF-5971-D4E8F36E1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22253-061C-8990-E304-C21BCCC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979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8F360-A907-3175-14ED-ADBB3448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8F4D3-E9A3-DD54-42D3-E869FE44B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952B77-7F1F-0115-676C-27BE0A730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638709-705C-A57B-8C39-8F4058CE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26B7C-21F4-CAA4-4BA0-93C6C5C5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C6301B-07AB-8460-D258-2F5A85A6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68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C9F39-DED1-956A-2919-E3129705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E16DAA-5EDD-EE54-B580-9A2459C31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F45B7E-D668-A01D-5DC1-CBDF6608D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E49BF2-B7A1-347A-A7CC-3FC07153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E021BB-B0CC-4FCA-947B-177952C1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20A1F-AF10-981C-4ED0-00F0A8FB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031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AC0E22-0A09-BC46-30CD-1A5BB950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A1D00-F9A7-D22D-2707-674F3902F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E8950-63F9-C34E-E486-0937AF451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4E620-AC31-FA45-8128-3D5FEE0A01AB}" type="datetimeFigureOut">
              <a:rPr kumimoji="1" lang="ko-Kore-KR" altLang="en-US" smtClean="0"/>
              <a:t>2023. 7. 13.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8C4C4-60C8-8325-D110-4BE715C25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DD36E-0C30-37F7-6061-CE54E5F8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2F313-E47C-1A44-AEF6-52BE71BBF83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580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BA24D-ABE7-7B6A-50A1-428A09A9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4550"/>
            <a:ext cx="10515600" cy="1325563"/>
          </a:xfrm>
        </p:spPr>
        <p:txBody>
          <a:bodyPr/>
          <a:lstStyle/>
          <a:p>
            <a:pPr algn="ctr"/>
            <a:r>
              <a:rPr kumimoji="1" lang="ko-Kore-KR" altLang="en-US" dirty="0"/>
              <a:t>블록체인과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이더리움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88662-3A76-DB2E-ABE3-8FC2F68276E0}"/>
              </a:ext>
            </a:extLst>
          </p:cNvPr>
          <p:cNvSpPr txBox="1"/>
          <p:nvPr/>
        </p:nvSpPr>
        <p:spPr>
          <a:xfrm>
            <a:off x="5255866" y="478494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오익준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이예범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101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60DAD56-0B4D-AB47-1F02-0A04725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7" y="974118"/>
            <a:ext cx="4051300" cy="3352800"/>
          </a:xfrm>
          <a:prstGeom prst="rect">
            <a:avLst/>
          </a:prstGeom>
        </p:spPr>
      </p:pic>
      <p:pic>
        <p:nvPicPr>
          <p:cNvPr id="15" name="그림 14" descr="라인, 도표, 원, 대칭이(가) 표시된 사진&#10;&#10;자동 생성된 설명">
            <a:extLst>
              <a:ext uri="{FF2B5EF4-FFF2-40B4-BE49-F238E27FC236}">
                <a16:creationId xmlns:a16="http://schemas.microsoft.com/office/drawing/2014/main" id="{2852593B-3469-62E6-EE79-BADF5099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34" y="1126518"/>
            <a:ext cx="4191000" cy="3048000"/>
          </a:xfrm>
          <a:prstGeom prst="rect">
            <a:avLst/>
          </a:prstGeom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039AB178-3B33-6B8B-90B2-FAA7A376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69" y="1760886"/>
            <a:ext cx="1779263" cy="177926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205B6952-2051-BC27-5635-8C8E9CE2FE45}"/>
              </a:ext>
            </a:extLst>
          </p:cNvPr>
          <p:cNvSpPr/>
          <p:nvPr/>
        </p:nvSpPr>
        <p:spPr>
          <a:xfrm>
            <a:off x="5282480" y="4503898"/>
            <a:ext cx="1627039" cy="16270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작업처리방식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DADD-239A-3B01-76A4-497214051582}"/>
              </a:ext>
            </a:extLst>
          </p:cNvPr>
          <p:cNvSpPr txBox="1"/>
          <p:nvPr/>
        </p:nvSpPr>
        <p:spPr>
          <a:xfrm>
            <a:off x="118439" y="4934898"/>
            <a:ext cx="522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+mj-ea"/>
                <a:ea typeface="+mj-ea"/>
              </a:rPr>
              <a:t>작업을</a:t>
            </a:r>
            <a:r>
              <a:rPr kumimoji="1" lang="ko-KR" altLang="en-US" sz="2000" dirty="0">
                <a:latin typeface="+mj-ea"/>
                <a:ea typeface="+mj-ea"/>
              </a:rPr>
              <a:t> 다수의 노드에 분산하여 </a:t>
            </a:r>
            <a:endParaRPr kumimoji="1" lang="en-US" altLang="ko-KR" sz="2000" dirty="0">
              <a:latin typeface="+mj-ea"/>
              <a:ea typeface="+mj-ea"/>
            </a:endParaRPr>
          </a:p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각각 다른 작업을 수행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00302-2C5C-5E10-9B4A-2A2C9D0BF770}"/>
              </a:ext>
            </a:extLst>
          </p:cNvPr>
          <p:cNvSpPr txBox="1"/>
          <p:nvPr/>
        </p:nvSpPr>
        <p:spPr>
          <a:xfrm>
            <a:off x="6922856" y="4961287"/>
            <a:ext cx="522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latin typeface="+mj-ea"/>
                <a:ea typeface="+mj-ea"/>
              </a:rPr>
              <a:t>모든</a:t>
            </a:r>
            <a:r>
              <a:rPr kumimoji="1" lang="ko-KR" altLang="en-US" sz="2000" dirty="0">
                <a:latin typeface="+mj-ea"/>
                <a:ea typeface="+mj-ea"/>
              </a:rPr>
              <a:t> 노드가 동일한 작업을 </a:t>
            </a:r>
            <a:endParaRPr kumimoji="1" lang="en-US" altLang="ko-KR" sz="2000" dirty="0">
              <a:latin typeface="+mj-ea"/>
              <a:ea typeface="+mj-ea"/>
            </a:endParaRPr>
          </a:p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중복하여 수행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33692-7446-5D95-F256-344DC0227973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683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60DAD56-0B4D-AB47-1F02-0A04725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7" y="974118"/>
            <a:ext cx="4051300" cy="3352800"/>
          </a:xfrm>
          <a:prstGeom prst="rect">
            <a:avLst/>
          </a:prstGeom>
        </p:spPr>
      </p:pic>
      <p:pic>
        <p:nvPicPr>
          <p:cNvPr id="15" name="그림 14" descr="라인, 도표, 원, 대칭이(가) 표시된 사진&#10;&#10;자동 생성된 설명">
            <a:extLst>
              <a:ext uri="{FF2B5EF4-FFF2-40B4-BE49-F238E27FC236}">
                <a16:creationId xmlns:a16="http://schemas.microsoft.com/office/drawing/2014/main" id="{2852593B-3469-62E6-EE79-BADF5099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34" y="1126518"/>
            <a:ext cx="4191000" cy="3048000"/>
          </a:xfrm>
          <a:prstGeom prst="rect">
            <a:avLst/>
          </a:prstGeom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039AB178-3B33-6B8B-90B2-FAA7A376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69" y="1760886"/>
            <a:ext cx="1779263" cy="1779263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7C330F0-49AA-54FA-38A5-604CD04CE289}"/>
              </a:ext>
            </a:extLst>
          </p:cNvPr>
          <p:cNvSpPr/>
          <p:nvPr/>
        </p:nvSpPr>
        <p:spPr>
          <a:xfrm>
            <a:off x="5282480" y="4503898"/>
            <a:ext cx="1627039" cy="16270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지배적</a:t>
            </a:r>
            <a:endParaRPr kumimoji="1" lang="en-US" altLang="ko-Kore-KR" dirty="0"/>
          </a:p>
          <a:p>
            <a:pPr algn="ctr"/>
            <a:r>
              <a:rPr kumimoji="1" lang="en-US" altLang="ko-KR" dirty="0"/>
              <a:t>Vs</a:t>
            </a:r>
          </a:p>
          <a:p>
            <a:pPr algn="ctr"/>
            <a:r>
              <a:rPr kumimoji="1" lang="ko-Kore-KR" altLang="en-US" dirty="0"/>
              <a:t>동등성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43133-B788-2BCE-46A0-F1EFC8FC0C64}"/>
              </a:ext>
            </a:extLst>
          </p:cNvPr>
          <p:cNvSpPr txBox="1"/>
          <p:nvPr/>
        </p:nvSpPr>
        <p:spPr>
          <a:xfrm>
            <a:off x="118439" y="4934898"/>
            <a:ext cx="522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통제 서버가 개입되어 </a:t>
            </a:r>
            <a:endParaRPr kumimoji="1" lang="en-US" altLang="ko-KR" sz="2000" dirty="0">
              <a:latin typeface="+mj-ea"/>
              <a:ea typeface="+mj-ea"/>
            </a:endParaRPr>
          </a:p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작업을 분배하고 종합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30C61-724E-3531-5D79-1BBBE1A97353}"/>
              </a:ext>
            </a:extLst>
          </p:cNvPr>
          <p:cNvSpPr txBox="1"/>
          <p:nvPr/>
        </p:nvSpPr>
        <p:spPr>
          <a:xfrm>
            <a:off x="6922856" y="4961287"/>
            <a:ext cx="522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모든 노드가 동등하며</a:t>
            </a:r>
            <a:r>
              <a:rPr kumimoji="1" lang="en-US" altLang="ko-KR" sz="2000" dirty="0">
                <a:latin typeface="+mj-ea"/>
                <a:ea typeface="+mj-ea"/>
              </a:rPr>
              <a:t> </a:t>
            </a:r>
            <a:r>
              <a:rPr kumimoji="1" lang="ko-KR" altLang="en-US" sz="2000" dirty="0">
                <a:latin typeface="+mj-ea"/>
                <a:ea typeface="+mj-ea"/>
              </a:rPr>
              <a:t>중요한 역할을 수행하는 특정 서버 존재 </a:t>
            </a:r>
            <a:r>
              <a:rPr kumimoji="1" lang="en-US" altLang="ko-KR" sz="2000" dirty="0">
                <a:latin typeface="+mj-ea"/>
                <a:ea typeface="+mj-ea"/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25F0D-B235-3606-D604-6E11B2ECCA4D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478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60DAD56-0B4D-AB47-1F02-0A04725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7" y="974118"/>
            <a:ext cx="4051300" cy="3352800"/>
          </a:xfrm>
          <a:prstGeom prst="rect">
            <a:avLst/>
          </a:prstGeom>
        </p:spPr>
      </p:pic>
      <p:pic>
        <p:nvPicPr>
          <p:cNvPr id="15" name="그림 14" descr="라인, 도표, 원, 대칭이(가) 표시된 사진&#10;&#10;자동 생성된 설명">
            <a:extLst>
              <a:ext uri="{FF2B5EF4-FFF2-40B4-BE49-F238E27FC236}">
                <a16:creationId xmlns:a16="http://schemas.microsoft.com/office/drawing/2014/main" id="{2852593B-3469-62E6-EE79-BADF5099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634" y="1126518"/>
            <a:ext cx="4191000" cy="3048000"/>
          </a:xfrm>
          <a:prstGeom prst="rect">
            <a:avLst/>
          </a:prstGeom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039AB178-3B33-6B8B-90B2-FAA7A3763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369" y="1760886"/>
            <a:ext cx="1779263" cy="177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69E29-97C1-9377-C590-648508006FAC}"/>
              </a:ext>
            </a:extLst>
          </p:cNvPr>
          <p:cNvSpPr txBox="1"/>
          <p:nvPr/>
        </p:nvSpPr>
        <p:spPr>
          <a:xfrm>
            <a:off x="1305723" y="4781010"/>
            <a:ext cx="2845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j-ea"/>
                <a:ea typeface="+mj-ea"/>
              </a:rPr>
              <a:t>효율성 </a:t>
            </a:r>
            <a:r>
              <a:rPr kumimoji="1" lang="ko-KR" altLang="en-US" sz="2000" b="1" dirty="0">
                <a:latin typeface="+mj-ea"/>
                <a:ea typeface="+mj-ea"/>
              </a:rPr>
              <a:t>↑ </a:t>
            </a:r>
            <a:r>
              <a:rPr kumimoji="1" lang="ko-KR" altLang="en-US" sz="2000" dirty="0">
                <a:latin typeface="+mj-ea"/>
                <a:ea typeface="+mj-ea"/>
              </a:rPr>
              <a:t>신뢰성</a:t>
            </a:r>
            <a:r>
              <a:rPr kumimoji="1" lang="ko-KR" altLang="en-US" sz="2000" b="1" dirty="0">
                <a:latin typeface="+mj-ea"/>
                <a:ea typeface="+mj-ea"/>
              </a:rPr>
              <a:t>↓</a:t>
            </a:r>
            <a:endParaRPr kumimoji="1" lang="en-US" altLang="ko-KR" sz="2000" b="1" dirty="0">
              <a:latin typeface="+mj-ea"/>
              <a:ea typeface="+mj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j-ea"/>
                <a:ea typeface="+mj-ea"/>
              </a:rPr>
              <a:t>지배적인 시스템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077C6-B03F-6483-1CF7-9D6B2120D02A}"/>
              </a:ext>
            </a:extLst>
          </p:cNvPr>
          <p:cNvSpPr txBox="1"/>
          <p:nvPr/>
        </p:nvSpPr>
        <p:spPr>
          <a:xfrm>
            <a:off x="8110140" y="4781010"/>
            <a:ext cx="2845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j-ea"/>
                <a:ea typeface="+mj-ea"/>
              </a:rPr>
              <a:t>효율성 </a:t>
            </a:r>
            <a:r>
              <a:rPr kumimoji="1" lang="ko-KR" altLang="en-US" sz="2000" b="1" dirty="0">
                <a:latin typeface="+mj-ea"/>
              </a:rPr>
              <a:t>↓</a:t>
            </a:r>
            <a:r>
              <a:rPr kumimoji="1" lang="ko-KR" altLang="en-US" sz="2000" b="1" dirty="0">
                <a:latin typeface="+mj-ea"/>
                <a:ea typeface="+mj-ea"/>
              </a:rPr>
              <a:t> </a:t>
            </a:r>
            <a:r>
              <a:rPr kumimoji="1" lang="ko-KR" altLang="en-US" sz="2000" dirty="0">
                <a:latin typeface="+mj-ea"/>
                <a:ea typeface="+mj-ea"/>
              </a:rPr>
              <a:t>신뢰성</a:t>
            </a:r>
            <a:r>
              <a:rPr kumimoji="1" lang="ko-KR" altLang="en-US" sz="2000" b="1" dirty="0">
                <a:latin typeface="+mj-ea"/>
              </a:rPr>
              <a:t> ↑</a:t>
            </a:r>
            <a:endParaRPr kumimoji="1" lang="en-US" altLang="ko-KR" sz="2000" b="1" dirty="0">
              <a:latin typeface="+mj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j-ea"/>
                <a:ea typeface="+mj-ea"/>
              </a:rPr>
              <a:t>동등한 </a:t>
            </a:r>
            <a:r>
              <a:rPr kumimoji="1" lang="en-US" altLang="ko-KR" sz="2000" dirty="0">
                <a:latin typeface="+mj-ea"/>
                <a:ea typeface="+mj-ea"/>
              </a:rPr>
              <a:t>P2P</a:t>
            </a:r>
            <a:r>
              <a:rPr kumimoji="1" lang="ko-KR" altLang="en-US" sz="2000" dirty="0">
                <a:latin typeface="+mj-ea"/>
                <a:ea typeface="+mj-ea"/>
              </a:rPr>
              <a:t> 시스템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8CD9F-F1DF-69A8-118B-6C82D53361E7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889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2BC2092-3724-F275-ACC2-4D1D33C9F761}"/>
              </a:ext>
            </a:extLst>
          </p:cNvPr>
          <p:cNvGrpSpPr/>
          <p:nvPr/>
        </p:nvGrpSpPr>
        <p:grpSpPr>
          <a:xfrm>
            <a:off x="3798778" y="1131778"/>
            <a:ext cx="4594443" cy="4594443"/>
            <a:chOff x="3798778" y="1131778"/>
            <a:chExt cx="4594443" cy="4594443"/>
          </a:xfrm>
        </p:grpSpPr>
        <p:pic>
          <p:nvPicPr>
            <p:cNvPr id="4" name="그림 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2298474-FB44-9F9E-187D-AFAD5F2D6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778" y="1131778"/>
              <a:ext cx="4594443" cy="4594443"/>
            </a:xfrm>
            <a:prstGeom prst="rect">
              <a:avLst/>
            </a:prstGeom>
          </p:spPr>
        </p:pic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03D966C-B338-984C-5832-871343F0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2432" y="3307915"/>
              <a:ext cx="1027134" cy="102713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094FA2-9795-F0CD-36F5-BD597DFB0A30}"/>
              </a:ext>
            </a:extLst>
          </p:cNvPr>
          <p:cNvSpPr txBox="1"/>
          <p:nvPr/>
        </p:nvSpPr>
        <p:spPr>
          <a:xfrm>
            <a:off x="1666429" y="5905817"/>
            <a:ext cx="879279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kumimoji="1" lang="ko-KR" altLang="en-US">
                <a:ea typeface="맑은 고딕"/>
              </a:rPr>
              <a:t>블록체인은 </a:t>
            </a:r>
            <a:r>
              <a:rPr kumimoji="1" lang="ko-KR" altLang="en-US" err="1">
                <a:ea typeface="맑은 고딕"/>
              </a:rPr>
              <a:t>탈중앙화된</a:t>
            </a:r>
            <a:r>
              <a:rPr kumimoji="1" lang="ko-KR" altLang="en-US">
                <a:ea typeface="맑은 고딕"/>
              </a:rPr>
              <a:t> 데이터 베이스 시스템으로 중앙 기관없이 사용자 간의 거래를 </a:t>
            </a:r>
            <a:endParaRPr kumimoji="1" lang="en-US" altLang="ko-KR"/>
          </a:p>
          <a:p>
            <a:pPr algn="ctr"/>
            <a:r>
              <a:rPr kumimoji="1" lang="ko-KR" altLang="en-US">
                <a:ea typeface="맑은 고딕"/>
              </a:rPr>
              <a:t>체인 형태로 기록하여 안전하고 신뢰할 수 있는 서비스를 제공한다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009BD-9A33-0FD7-D6F9-3EBD43150EC8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3061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55F8DF-067B-6466-64B9-1F898DF3989A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구조</a:t>
            </a:r>
            <a:endParaRPr kumimoji="1" lang="ko-Kore-KR" altLang="en-US" sz="3600" dirty="0"/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8F9646C-D722-AAAB-C8EC-23768AAC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07" y="362990"/>
            <a:ext cx="5194784" cy="5944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792B3D-2DFC-8299-2700-99E1E6D9CC9F}"/>
              </a:ext>
            </a:extLst>
          </p:cNvPr>
          <p:cNvSpPr txBox="1"/>
          <p:nvPr/>
        </p:nvSpPr>
        <p:spPr>
          <a:xfrm>
            <a:off x="8376991" y="3028890"/>
            <a:ext cx="2845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2000" dirty="0">
                <a:latin typeface="+mj-ea"/>
                <a:ea typeface="+mj-ea"/>
              </a:rPr>
              <a:t>→ 트랜잭션 개수</a:t>
            </a:r>
            <a:endParaRPr kumimoji="1" lang="en-US" altLang="ko-KR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009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D1E5868-5CB9-7877-D2A8-FFE9C359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883" y="1024002"/>
            <a:ext cx="9474234" cy="4809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42F46-8E8A-1F60-E4AF-FB1D1CB39BFD}"/>
              </a:ext>
            </a:extLst>
          </p:cNvPr>
          <p:cNvSpPr txBox="1"/>
          <p:nvPr/>
        </p:nvSpPr>
        <p:spPr>
          <a:xfrm>
            <a:off x="270831" y="36299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블록 </a:t>
            </a:r>
            <a:r>
              <a:rPr kumimoji="1" lang="ko-KR" altLang="en-US" sz="3600" err="1"/>
              <a:t>해시값</a:t>
            </a:r>
            <a:endParaRPr kumimoji="1" lang="ko-Kore-KR" altLang="en-US"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3B696-3063-E6F1-F4E8-22DF284A9322}"/>
              </a:ext>
            </a:extLst>
          </p:cNvPr>
          <p:cNvSpPr txBox="1"/>
          <p:nvPr/>
        </p:nvSpPr>
        <p:spPr>
          <a:xfrm>
            <a:off x="3194237" y="4707721"/>
            <a:ext cx="12500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dirty="0" err="1">
                <a:solidFill>
                  <a:srgbClr val="FF0000"/>
                </a:solidFill>
                <a:ea typeface="맑은 고딕"/>
                <a:cs typeface="Calibri"/>
              </a:rPr>
              <a:t>Why</a:t>
            </a:r>
            <a:r>
              <a:rPr lang="ko-KR" altLang="en-US" sz="3600" dirty="0">
                <a:solidFill>
                  <a:srgbClr val="FF0000"/>
                </a:solidFill>
                <a:ea typeface="맑은 고딕"/>
                <a:cs typeface="Calibri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F7D0D-7D07-95DF-173B-16E1773F583D}"/>
              </a:ext>
            </a:extLst>
          </p:cNvPr>
          <p:cNvSpPr txBox="1"/>
          <p:nvPr/>
        </p:nvSpPr>
        <p:spPr>
          <a:xfrm>
            <a:off x="1075676" y="5354052"/>
            <a:ext cx="42371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ea typeface="맑은 고딕"/>
                <a:cs typeface="Calibri"/>
              </a:rPr>
              <a:t>블록체인의 신뢰성, </a:t>
            </a:r>
            <a:endParaRPr lang="en-US" altLang="ko-KR" dirty="0">
              <a:ea typeface="맑은 고딕"/>
              <a:cs typeface="Calibri"/>
            </a:endParaRPr>
          </a:p>
          <a:p>
            <a:pPr algn="ctr"/>
            <a:r>
              <a:rPr lang="ko-KR" altLang="en-US" dirty="0">
                <a:ea typeface="맑은 고딕"/>
                <a:cs typeface="Calibri"/>
              </a:rPr>
              <a:t>데이터 무결성을 위해 </a:t>
            </a:r>
          </a:p>
        </p:txBody>
      </p:sp>
    </p:spTree>
    <p:extLst>
      <p:ext uri="{BB962C8B-B14F-4D97-AF65-F5344CB8AC3E}">
        <p14:creationId xmlns:p14="http://schemas.microsoft.com/office/powerpoint/2010/main" val="7398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9D1E5868-5CB9-7877-D2A8-FFE9C359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883" y="1024002"/>
            <a:ext cx="9474234" cy="4809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42F46-8E8A-1F60-E4AF-FB1D1CB39BFD}"/>
              </a:ext>
            </a:extLst>
          </p:cNvPr>
          <p:cNvSpPr txBox="1"/>
          <p:nvPr/>
        </p:nvSpPr>
        <p:spPr>
          <a:xfrm>
            <a:off x="270831" y="36299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/>
              <a:t>블록 </a:t>
            </a:r>
            <a:r>
              <a:rPr kumimoji="1" lang="ko-KR" altLang="en-US" sz="3600" err="1"/>
              <a:t>해시값</a:t>
            </a:r>
            <a:endParaRPr kumimoji="1" lang="ko-Kore-KR" altLang="en-US" sz="36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43F2A9-7198-28A9-2C1C-DC853C715596}"/>
              </a:ext>
            </a:extLst>
          </p:cNvPr>
          <p:cNvGrpSpPr/>
          <p:nvPr/>
        </p:nvGrpSpPr>
        <p:grpSpPr>
          <a:xfrm>
            <a:off x="462763" y="4921602"/>
            <a:ext cx="3699709" cy="912395"/>
            <a:chOff x="8161421" y="5183604"/>
            <a:chExt cx="3699709" cy="91239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7887F8D-31D6-C96C-2E9C-BFB2D453D260}"/>
                </a:ext>
              </a:extLst>
            </p:cNvPr>
            <p:cNvSpPr/>
            <p:nvPr/>
          </p:nvSpPr>
          <p:spPr>
            <a:xfrm>
              <a:off x="8161421" y="5183605"/>
              <a:ext cx="912394" cy="91239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err="1">
                  <a:ea typeface="맑은 고딕"/>
                  <a:cs typeface="Calibri"/>
                </a:rPr>
                <a:t>A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7B5329A-EA02-9E09-3B99-26F81F246CA3}"/>
                </a:ext>
              </a:extLst>
            </p:cNvPr>
            <p:cNvSpPr/>
            <p:nvPr/>
          </p:nvSpPr>
          <p:spPr>
            <a:xfrm>
              <a:off x="9565104" y="5183605"/>
              <a:ext cx="912394" cy="91239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err="1">
                  <a:ea typeface="맑은 고딕"/>
                  <a:cs typeface="Calibri"/>
                </a:rPr>
                <a:t>B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4A2937C-91F3-3C83-0466-950C281764C5}"/>
                </a:ext>
              </a:extLst>
            </p:cNvPr>
            <p:cNvSpPr/>
            <p:nvPr/>
          </p:nvSpPr>
          <p:spPr>
            <a:xfrm>
              <a:off x="10948736" y="5183604"/>
              <a:ext cx="912394" cy="912394"/>
            </a:xfrm>
            <a:prstGeom prst="ellipse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>
                  <a:ea typeface="맑은 고딕"/>
                  <a:cs typeface="Calibri"/>
                </a:rPr>
                <a:t>C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1172BC26-7F62-4664-7BBA-86C7C6E664C9}"/>
                </a:ext>
              </a:extLst>
            </p:cNvPr>
            <p:cNvCxnSpPr/>
            <p:nvPr/>
          </p:nvCxnSpPr>
          <p:spPr>
            <a:xfrm flipV="1">
              <a:off x="9097878" y="5630779"/>
              <a:ext cx="453190" cy="802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8796DE4-1EDA-89DD-117B-B5CF004094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1508" y="5630778"/>
              <a:ext cx="453190" cy="802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32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855B2950-E7E4-F2C1-440B-37568DF6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617" y="2066316"/>
            <a:ext cx="4740766" cy="2725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헤더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8118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316304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err="1">
                <a:ea typeface="맑은 고딕"/>
                <a:cs typeface="Calibri"/>
              </a:rPr>
              <a:t>머클루트</a:t>
            </a:r>
            <a:r>
              <a:rPr lang="ko-KR" altLang="en-US" sz="3600">
                <a:ea typeface="맑은 고딕"/>
                <a:cs typeface="Calibri"/>
              </a:rPr>
              <a:t> 설명 </a:t>
            </a:r>
          </a:p>
        </p:txBody>
      </p:sp>
      <p:pic>
        <p:nvPicPr>
          <p:cNvPr id="2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6BCD432-8A59-2406-9FE4-306C65E3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63" y="1328306"/>
            <a:ext cx="6442910" cy="4602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2AC503-7B39-9262-46B8-7D93C61015B1}"/>
              </a:ext>
            </a:extLst>
          </p:cNvPr>
          <p:cNvSpPr txBox="1"/>
          <p:nvPr/>
        </p:nvSpPr>
        <p:spPr>
          <a:xfrm>
            <a:off x="9362573" y="3458166"/>
            <a:ext cx="4237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데이터 무결성 유지 </a:t>
            </a:r>
            <a:r>
              <a:rPr lang="en-US" altLang="ko-KR" dirty="0">
                <a:ea typeface="맑은 고딕"/>
                <a:cs typeface="Calibri"/>
              </a:rPr>
              <a:t>!</a:t>
            </a:r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74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평행이(가) 표시된 사진&#10;&#10;자동 생성된 설명">
            <a:extLst>
              <a:ext uri="{FF2B5EF4-FFF2-40B4-BE49-F238E27FC236}">
                <a16:creationId xmlns:a16="http://schemas.microsoft.com/office/drawing/2014/main" id="{5C683813-45E1-44EB-D5AC-AFA69A6D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503" y="260273"/>
            <a:ext cx="5723857" cy="633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BB536-7BA7-36C7-596A-4BEA6E74D3BD}"/>
              </a:ext>
            </a:extLst>
          </p:cNvPr>
          <p:cNvSpPr txBox="1"/>
          <p:nvPr/>
        </p:nvSpPr>
        <p:spPr>
          <a:xfrm>
            <a:off x="270831" y="362990"/>
            <a:ext cx="415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생성 최종 </a:t>
            </a:r>
            <a:r>
              <a:rPr kumimoji="1" lang="en-US" altLang="ko-KR" sz="3600" dirty="0"/>
              <a:t>Flow</a:t>
            </a:r>
            <a:endParaRPr kumimoji="1" lang="ko-Kore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16160-465B-0F8C-77DF-1626D4D8EC3A}"/>
              </a:ext>
            </a:extLst>
          </p:cNvPr>
          <p:cNvSpPr txBox="1"/>
          <p:nvPr/>
        </p:nvSpPr>
        <p:spPr>
          <a:xfrm>
            <a:off x="10284360" y="2160308"/>
            <a:ext cx="1536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ea typeface="맑은 고딕"/>
                <a:cs typeface="Calibri"/>
              </a:rPr>
              <a:t>By </a:t>
            </a:r>
            <a:r>
              <a:rPr lang="ko-KR" altLang="en-US" dirty="0" err="1">
                <a:ea typeface="맑은 고딕"/>
                <a:cs typeface="Calibri"/>
              </a:rPr>
              <a:t>머클트리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4B37C-199A-1084-23AF-A83D7F164279}"/>
              </a:ext>
            </a:extLst>
          </p:cNvPr>
          <p:cNvSpPr txBox="1"/>
          <p:nvPr/>
        </p:nvSpPr>
        <p:spPr>
          <a:xfrm>
            <a:off x="10284359" y="5911315"/>
            <a:ext cx="1536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블록 생성 </a:t>
            </a:r>
            <a:r>
              <a:rPr lang="en-US" altLang="ko-KR" dirty="0">
                <a:ea typeface="맑은 고딕"/>
                <a:cs typeface="Calibri"/>
              </a:rPr>
              <a:t>!</a:t>
            </a:r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6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3DAE8D-95D6-CB1B-3A03-AEC462EEBC23}"/>
              </a:ext>
            </a:extLst>
          </p:cNvPr>
          <p:cNvSpPr txBox="1"/>
          <p:nvPr/>
        </p:nvSpPr>
        <p:spPr>
          <a:xfrm>
            <a:off x="270831" y="3629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목차</a:t>
            </a:r>
            <a:endParaRPr kumimoji="1" lang="ko-Kore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56969-0DB7-A984-BC3F-C6938BD0D8EA}"/>
              </a:ext>
            </a:extLst>
          </p:cNvPr>
          <p:cNvSpPr txBox="1"/>
          <p:nvPr/>
        </p:nvSpPr>
        <p:spPr>
          <a:xfrm>
            <a:off x="270831" y="1179269"/>
            <a:ext cx="397737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FF0000"/>
                </a:solidFill>
              </a:rPr>
              <a:t>블록체인의 배경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FF0000"/>
                </a:solidFill>
              </a:rPr>
              <a:t>블록체인의 구조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rgbClr val="FF0000"/>
                </a:solidFill>
              </a:rPr>
              <a:t>블록체인 작동 방식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accent1"/>
                </a:solidFill>
              </a:rPr>
              <a:t>합의 알고리즘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accent1"/>
                </a:solidFill>
              </a:rPr>
              <a:t>블록체인 네트워크 종류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accent1"/>
                </a:solidFill>
              </a:rPr>
              <a:t>블록체인의 장</a:t>
            </a:r>
            <a:r>
              <a:rPr kumimoji="1" lang="en-US" altLang="ko-KR" sz="2400" dirty="0">
                <a:solidFill>
                  <a:schemeClr val="accent1"/>
                </a:solidFill>
              </a:rPr>
              <a:t>/</a:t>
            </a:r>
            <a:r>
              <a:rPr kumimoji="1" lang="ko-KR" altLang="en-US" sz="2400" dirty="0">
                <a:solidFill>
                  <a:schemeClr val="accent1"/>
                </a:solidFill>
              </a:rPr>
              <a:t>단점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solidFill>
                  <a:srgbClr val="FF0000"/>
                </a:solidFill>
              </a:rPr>
              <a:t>이더리움의</a:t>
            </a:r>
            <a:r>
              <a:rPr kumimoji="1" lang="ko-KR" altLang="en-US" sz="2400" dirty="0">
                <a:solidFill>
                  <a:srgbClr val="FF0000"/>
                </a:solidFill>
              </a:rPr>
              <a:t> 기본 원리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solidFill>
                  <a:srgbClr val="FF0000"/>
                </a:solidFill>
              </a:rPr>
              <a:t>이더리움의</a:t>
            </a:r>
            <a:r>
              <a:rPr kumimoji="1" lang="ko-KR" altLang="en-US" sz="2400" dirty="0">
                <a:solidFill>
                  <a:srgbClr val="FF0000"/>
                </a:solidFill>
              </a:rPr>
              <a:t> 계정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solidFill>
                  <a:srgbClr val="FF0000"/>
                </a:solidFill>
              </a:rPr>
              <a:t>이더리움의</a:t>
            </a:r>
            <a:r>
              <a:rPr kumimoji="1" lang="ko-KR" altLang="en-US" sz="2400" dirty="0">
                <a:solidFill>
                  <a:srgbClr val="FF0000"/>
                </a:solidFill>
              </a:rPr>
              <a:t> 블록 구조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accent1"/>
                </a:solidFill>
              </a:rPr>
              <a:t>스마트 </a:t>
            </a:r>
            <a:r>
              <a:rPr kumimoji="1" lang="ko-KR" altLang="en-US" sz="2400" dirty="0" err="1">
                <a:solidFill>
                  <a:schemeClr val="accent1"/>
                </a:solidFill>
              </a:rPr>
              <a:t>컨트랙트</a:t>
            </a:r>
            <a:r>
              <a:rPr kumimoji="1" lang="en-US" altLang="ko-KR" sz="2400" dirty="0">
                <a:solidFill>
                  <a:schemeClr val="accent1"/>
                </a:solidFill>
              </a:rPr>
              <a:t>, EVM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solidFill>
                  <a:schemeClr val="accent1"/>
                </a:solidFill>
              </a:rPr>
              <a:t>이더리움</a:t>
            </a:r>
            <a:r>
              <a:rPr kumimoji="1" lang="ko-KR" altLang="en-US" sz="2400" dirty="0">
                <a:solidFill>
                  <a:schemeClr val="accent1"/>
                </a:solidFill>
              </a:rPr>
              <a:t> 트랜잭션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solidFill>
                  <a:schemeClr val="accent1"/>
                </a:solidFill>
              </a:rPr>
              <a:t>이더리움</a:t>
            </a:r>
            <a:r>
              <a:rPr kumimoji="1" lang="ko-KR" altLang="en-US" sz="2400" dirty="0">
                <a:solidFill>
                  <a:schemeClr val="accent1"/>
                </a:solidFill>
              </a:rPr>
              <a:t> 플랫폼</a:t>
            </a:r>
            <a:r>
              <a:rPr kumimoji="1" lang="en-US" altLang="ko-KR" sz="2400" dirty="0">
                <a:solidFill>
                  <a:schemeClr val="accent1"/>
                </a:solidFill>
              </a:rPr>
              <a:t>,</a:t>
            </a:r>
            <a:r>
              <a:rPr kumimoji="1" lang="ko-KR" altLang="en-US" sz="2400" dirty="0">
                <a:solidFill>
                  <a:schemeClr val="accent1"/>
                </a:solidFill>
              </a:rPr>
              <a:t> 토큰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solidFill>
                  <a:schemeClr val="accent1"/>
                </a:solidFill>
              </a:rPr>
              <a:t>포크</a:t>
            </a:r>
            <a:endParaRPr kumimoji="1" lang="en-US" altLang="ko-KR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5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38403C-D095-C138-52F6-AA7416E08082}"/>
              </a:ext>
            </a:extLst>
          </p:cNvPr>
          <p:cNvSpPr txBox="1"/>
          <p:nvPr/>
        </p:nvSpPr>
        <p:spPr>
          <a:xfrm>
            <a:off x="270831" y="362990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체인 연결</a:t>
            </a:r>
            <a:endParaRPr kumimoji="1" lang="ko-Kore-KR" altLang="en-US" sz="36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D374EE2-09AC-0B44-432A-D6BA4D0D7365}"/>
              </a:ext>
            </a:extLst>
          </p:cNvPr>
          <p:cNvGrpSpPr/>
          <p:nvPr/>
        </p:nvGrpSpPr>
        <p:grpSpPr>
          <a:xfrm>
            <a:off x="518853" y="1199991"/>
            <a:ext cx="10772220" cy="5037969"/>
            <a:chOff x="518853" y="1199991"/>
            <a:chExt cx="10772220" cy="5037969"/>
          </a:xfrm>
        </p:grpSpPr>
        <p:pic>
          <p:nvPicPr>
            <p:cNvPr id="8" name="그림 7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34D1F8A1-0069-11F3-1064-FD0B0A782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6573" y="1759993"/>
              <a:ext cx="6314500" cy="4477967"/>
            </a:xfrm>
            <a:prstGeom prst="rect">
              <a:avLst/>
            </a:prstGeom>
          </p:spPr>
        </p:pic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612E139-C5F1-8693-9703-556FB226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3627" y="3811390"/>
              <a:ext cx="375172" cy="375172"/>
            </a:xfrm>
            <a:prstGeom prst="rect">
              <a:avLst/>
            </a:prstGeom>
          </p:spPr>
        </p:pic>
        <p:pic>
          <p:nvPicPr>
            <p:cNvPr id="13" name="그림 12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55BB40F9-ABFE-BB59-D45A-88EC0F387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853" y="1759993"/>
              <a:ext cx="2667000" cy="447796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D76A15-B980-C771-CE86-0CF70D8CFFE3}"/>
                </a:ext>
              </a:extLst>
            </p:cNvPr>
            <p:cNvSpPr txBox="1"/>
            <p:nvPr/>
          </p:nvSpPr>
          <p:spPr>
            <a:xfrm>
              <a:off x="1643802" y="1199991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#</a:t>
              </a:r>
              <a:r>
                <a:rPr kumimoji="1" lang="en-US" altLang="ko-KR" dirty="0"/>
                <a:t>1</a:t>
              </a:r>
              <a:endParaRPr kumimoji="1" lang="ko-Kore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7EA398-EBFD-E07B-94C2-F5425D9B92EE}"/>
                </a:ext>
              </a:extLst>
            </p:cNvPr>
            <p:cNvSpPr txBox="1"/>
            <p:nvPr/>
          </p:nvSpPr>
          <p:spPr>
            <a:xfrm>
              <a:off x="5745271" y="119999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#</a:t>
              </a:r>
              <a:r>
                <a:rPr kumimoji="1" lang="en-US" altLang="ko-KR" dirty="0"/>
                <a:t>1900001</a:t>
              </a:r>
              <a:endParaRPr kumimoji="1" lang="ko-Kore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E8D064-352E-DF71-6150-9BC2E978FFD5}"/>
                </a:ext>
              </a:extLst>
            </p:cNvPr>
            <p:cNvSpPr txBox="1"/>
            <p:nvPr/>
          </p:nvSpPr>
          <p:spPr>
            <a:xfrm>
              <a:off x="9428981" y="119999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#</a:t>
              </a:r>
              <a:r>
                <a:rPr kumimoji="1" lang="en-US" altLang="ko-KR" dirty="0"/>
                <a:t>1900002</a:t>
              </a:r>
              <a:endParaRPr kumimoji="1" lang="ko-Kore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77C14E-1F7F-F88F-E4F9-6622AB28FCDF}"/>
              </a:ext>
            </a:extLst>
          </p:cNvPr>
          <p:cNvSpPr txBox="1"/>
          <p:nvPr/>
        </p:nvSpPr>
        <p:spPr>
          <a:xfrm>
            <a:off x="5745271" y="224490"/>
            <a:ext cx="5176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모든</a:t>
            </a:r>
            <a:r>
              <a:rPr kumimoji="1" lang="ko-KR" altLang="en-US" dirty="0"/>
              <a:t> 블록체인이 </a:t>
            </a:r>
            <a:r>
              <a:rPr kumimoji="1" lang="ko-Kore-KR" altLang="en-US" dirty="0"/>
              <a:t>연결되어</a:t>
            </a:r>
            <a:r>
              <a:rPr kumimoji="1" lang="ko-KR" altLang="en-US" dirty="0"/>
              <a:t> 있어 안전한 시스템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이러한 비가역성은 중요한 보안기능 제공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검증이 꼭 필요하기 때문에 무결성 유지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1800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0E87524-1F05-E8BC-47FC-EB8872FB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작동 방식</a:t>
            </a:r>
            <a:endParaRPr lang="ko-Kore-KR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67EED09A-C665-1CAF-9AFC-995407A49703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브로드</a:t>
            </a:r>
            <a:r>
              <a:rPr kumimoji="1" lang="ko-KR" altLang="en-US" dirty="0"/>
              <a:t>캐스팅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FB51FB-F771-8452-2DAA-28A8FDD20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75" y="2296567"/>
            <a:ext cx="8197850" cy="419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3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C1D5D-874C-B446-C2BE-B4028164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작동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94880-A07F-F00A-85FB-6D45C7538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리더</a:t>
            </a:r>
            <a:r>
              <a:rPr kumimoji="1" lang="ko-KR" altLang="en-US" dirty="0"/>
              <a:t> 선출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블록 생성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브로드캐스팅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5F481-1FE4-2391-AE2A-E98AC22D2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35" y="1677287"/>
            <a:ext cx="5190261" cy="35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33519-5116-19A4-19B2-5EE6CB2C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합의 알고리즘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04EB7-53DA-D450-70DF-F7C008E63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P2P</a:t>
            </a:r>
            <a:r>
              <a:rPr kumimoji="1" lang="ko-KR" altLang="en-US" dirty="0"/>
              <a:t>같은 네트워크에서 참가자가 하나의 결과에 대한 합의를 얻기 위한 알고리즘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대표적인 합의 알고리즘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작업 증명 </a:t>
            </a:r>
            <a:r>
              <a:rPr kumimoji="1" lang="en-US" altLang="ko-KR" dirty="0"/>
              <a:t>(</a:t>
            </a:r>
            <a:r>
              <a:rPr kumimoji="1" lang="en-US" altLang="ko-Kore-KR" dirty="0" err="1"/>
              <a:t>PoW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r>
              <a:rPr kumimoji="1" lang="ko-KR" altLang="en-US" dirty="0"/>
              <a:t>지분 증명 </a:t>
            </a:r>
            <a:r>
              <a:rPr kumimoji="1" lang="en-US" altLang="ko-KR" dirty="0"/>
              <a:t>(</a:t>
            </a:r>
            <a:r>
              <a:rPr kumimoji="1" lang="en-US" altLang="ko-Kore-KR" dirty="0" err="1"/>
              <a:t>PoS</a:t>
            </a:r>
            <a:r>
              <a:rPr kumimoji="1" lang="en-US" altLang="ko-KR" dirty="0"/>
              <a:t>)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445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작업증명</a:t>
            </a:r>
            <a:endParaRPr kumimoji="1" lang="ko-Kore-KR" altLang="en-US" sz="3600" dirty="0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97AEFA4-84EC-F22B-5AA9-214E3F9E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34" y="2057400"/>
            <a:ext cx="33020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DB3A14-78E5-2A1A-3BE6-55BE2878E839}"/>
              </a:ext>
            </a:extLst>
          </p:cNvPr>
          <p:cNvSpPr txBox="1"/>
          <p:nvPr/>
        </p:nvSpPr>
        <p:spPr>
          <a:xfrm>
            <a:off x="5334000" y="3429000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빨리 해결하면 블록 생성 권한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코인 보상 제공 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9933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작업증명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81211AD-AF88-CFB7-7105-0DADC976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35" y="1778910"/>
            <a:ext cx="7088413" cy="3300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05D93-9836-AE8D-8526-4F3E9C7C2AA8}"/>
              </a:ext>
            </a:extLst>
          </p:cNvPr>
          <p:cNvSpPr txBox="1"/>
          <p:nvPr/>
        </p:nvSpPr>
        <p:spPr>
          <a:xfrm>
            <a:off x="937445" y="5079089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Input Data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A1BAF-49E1-4C8D-5E64-6F73511103A5}"/>
              </a:ext>
            </a:extLst>
          </p:cNvPr>
          <p:cNvSpPr txBox="1"/>
          <p:nvPr/>
        </p:nvSpPr>
        <p:spPr>
          <a:xfrm>
            <a:off x="8195374" y="3428999"/>
            <a:ext cx="3627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결과를</a:t>
            </a:r>
            <a:r>
              <a:rPr kumimoji="1" lang="ko-KR" altLang="en-US" dirty="0"/>
              <a:t> 얻는 것은 어렵지만</a:t>
            </a:r>
            <a:endParaRPr kumimoji="1" lang="en-US" altLang="ko-KR" dirty="0"/>
          </a:p>
          <a:p>
            <a:r>
              <a:rPr kumimoji="1" lang="ko-KR" altLang="en-US" dirty="0"/>
              <a:t>결과를 검증하는 것은 간단한 작업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797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작업 증명</a:t>
            </a:r>
            <a:endParaRPr kumimoji="1" lang="ko-Kore-KR" altLang="en-US" sz="3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7BBFDD-E45E-9450-26BF-333F79DA6882}"/>
              </a:ext>
            </a:extLst>
          </p:cNvPr>
          <p:cNvGrpSpPr/>
          <p:nvPr/>
        </p:nvGrpSpPr>
        <p:grpSpPr>
          <a:xfrm>
            <a:off x="3345352" y="49841"/>
            <a:ext cx="3272567" cy="7117489"/>
            <a:chOff x="2957046" y="49841"/>
            <a:chExt cx="3272567" cy="7117489"/>
          </a:xfrm>
        </p:grpSpPr>
        <p:pic>
          <p:nvPicPr>
            <p:cNvPr id="7" name="그림 6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65AA2B02-8A8B-3CBD-1C13-7EBA800F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6548" y="49841"/>
              <a:ext cx="2963419" cy="3239425"/>
            </a:xfrm>
            <a:prstGeom prst="rect">
              <a:avLst/>
            </a:prstGeom>
          </p:spPr>
        </p:pic>
        <p:pic>
          <p:nvPicPr>
            <p:cNvPr id="9" name="그림 8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C924FA90-9775-D516-F7B3-964D87349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046" y="3289266"/>
              <a:ext cx="3272567" cy="3878064"/>
            </a:xfrm>
            <a:prstGeom prst="rect">
              <a:avLst/>
            </a:prstGeom>
          </p:spPr>
        </p:pic>
      </p:grpSp>
      <p:pic>
        <p:nvPicPr>
          <p:cNvPr id="13" name="그림 1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4D95737-70B8-C9C4-0722-E7FB89EE9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273" y="3289266"/>
            <a:ext cx="3146034" cy="9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3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413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작업 증명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장</a:t>
            </a:r>
            <a:r>
              <a:rPr kumimoji="1" lang="en-US" altLang="ko-KR" sz="3600" dirty="0"/>
              <a:t>/</a:t>
            </a:r>
            <a:r>
              <a:rPr kumimoji="1" lang="ko-KR" altLang="en-US" sz="3600" dirty="0"/>
              <a:t>단점</a:t>
            </a:r>
            <a:endParaRPr kumimoji="1" lang="ko-Kore-KR" altLang="en-US" sz="3600" dirty="0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3692FFC-61F2-EF8A-4C91-B87C34E8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467" y="710766"/>
            <a:ext cx="2884098" cy="5239098"/>
          </a:xfrm>
          <a:prstGeom prst="rect">
            <a:avLst/>
          </a:prstGeom>
        </p:spPr>
      </p:pic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7D484CD-0939-E0D9-9F7B-7ECABEBD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34" y="2486891"/>
            <a:ext cx="33020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1F2CA-6B97-A203-7553-3E0583F0BF9F}"/>
              </a:ext>
            </a:extLst>
          </p:cNvPr>
          <p:cNvSpPr txBox="1"/>
          <p:nvPr/>
        </p:nvSpPr>
        <p:spPr>
          <a:xfrm>
            <a:off x="270831" y="5387014"/>
            <a:ext cx="5868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해시</a:t>
            </a:r>
            <a:r>
              <a:rPr kumimoji="1" lang="ko-KR" altLang="en-US" dirty="0"/>
              <a:t> 함수를 이용하는 방식이므로 자체로 안전성 증대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공격자는 공격하려면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분내로 블록체인의 모든 노드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의 </a:t>
            </a:r>
            <a:r>
              <a:rPr kumimoji="1" lang="ko-KR" altLang="en-US" dirty="0" err="1"/>
              <a:t>해시값을</a:t>
            </a:r>
            <a:r>
              <a:rPr kumimoji="1" lang="ko-KR" altLang="en-US" dirty="0"/>
              <a:t> 변경할 수 있어야함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850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5891B-0F7B-63A8-2F54-4C5367F0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지분 증명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CDBFF47-DE41-6695-BCF9-19CA118DFF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ore-KR" altLang="en-US" dirty="0"/>
                  <a:t>스테이킹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−&gt;</m:t>
                    </m:r>
                  </m:oMath>
                </a14:m>
                <a:r>
                  <a:rPr kumimoji="1" lang="ko-KR" altLang="en-US" dirty="0"/>
                  <a:t> 블록체인 검증에 참여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확률에 의한 리더 선출 </a:t>
                </a:r>
                <a:r>
                  <a:rPr kumimoji="1" lang="en-US" altLang="ko-KR" dirty="0"/>
                  <a:t>-&gt;</a:t>
                </a:r>
                <a:r>
                  <a:rPr kumimoji="1" lang="ko-KR" altLang="en-US" dirty="0"/>
                  <a:t> 블록 생성 권한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검증에 대한 보상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CDBFF47-DE41-6695-BCF9-19CA118DFF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6D0EB5B-1A98-B6A1-BECA-5F596FBE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072" y="3755646"/>
            <a:ext cx="7798375" cy="27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505F4-4337-BD9E-4A4A-8DD52D86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지분 증명 장점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95BBA6-BF97-69C4-E8A7-440E50BC1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에너지</a:t>
            </a:r>
            <a:r>
              <a:rPr kumimoji="1" lang="ko-KR" altLang="en-US" dirty="0"/>
              <a:t> 비용 절감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51%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공격</a:t>
            </a:r>
            <a:r>
              <a:rPr kumimoji="1" lang="en-US" altLang="ko-KR" dirty="0"/>
              <a:t>(</a:t>
            </a:r>
            <a:r>
              <a:rPr kumimoji="1" lang="ko-KR" altLang="en-US" dirty="0"/>
              <a:t>중앙집권화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작업 증명에 비해 상대적으로 어렵다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99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4A6E0BFF-932C-DF8A-B4AF-FCD75F4D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19" y="3290305"/>
            <a:ext cx="1222419" cy="12224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2F0D93-538F-9973-E850-6BC19D723264}"/>
              </a:ext>
            </a:extLst>
          </p:cNvPr>
          <p:cNvGrpSpPr/>
          <p:nvPr/>
        </p:nvGrpSpPr>
        <p:grpSpPr>
          <a:xfrm>
            <a:off x="5647149" y="2784329"/>
            <a:ext cx="897702" cy="1596309"/>
            <a:chOff x="9428162" y="2784329"/>
            <a:chExt cx="897702" cy="15963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9BB49D-8978-C3B0-F0CA-48E052EE1697}"/>
                </a:ext>
              </a:extLst>
            </p:cNvPr>
            <p:cNvSpPr txBox="1"/>
            <p:nvPr/>
          </p:nvSpPr>
          <p:spPr>
            <a:xfrm>
              <a:off x="9630791" y="278432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600" dirty="0">
                  <a:latin typeface="+mn-ea"/>
                </a:rPr>
                <a:t>B</a:t>
              </a:r>
              <a:endParaRPr kumimoji="1" lang="ko-Kore-KR" altLang="en-US" sz="3600" dirty="0">
                <a:latin typeface="+mn-ea"/>
              </a:endParaRPr>
            </a:p>
          </p:txBody>
        </p:sp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AF9359B-96BD-6B2A-B838-9C782E43C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8162" y="3482936"/>
              <a:ext cx="897702" cy="89770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8DA707-ACBC-758E-3D96-16FFC2696908}"/>
              </a:ext>
            </a:extLst>
          </p:cNvPr>
          <p:cNvGrpSpPr/>
          <p:nvPr/>
        </p:nvGrpSpPr>
        <p:grpSpPr>
          <a:xfrm>
            <a:off x="1172406" y="2741471"/>
            <a:ext cx="897702" cy="1639167"/>
            <a:chOff x="1120464" y="2741471"/>
            <a:chExt cx="897702" cy="1639167"/>
          </a:xfrm>
        </p:grpSpPr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AA69EFD-A4A1-1E1E-44C2-6940F12BB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464" y="3482936"/>
              <a:ext cx="897702" cy="8977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7898E77-3F25-5965-66D4-2E391CE236D8}"/>
                </a:ext>
              </a:extLst>
            </p:cNvPr>
            <p:cNvSpPr txBox="1"/>
            <p:nvPr/>
          </p:nvSpPr>
          <p:spPr>
            <a:xfrm>
              <a:off x="1331443" y="2741471"/>
              <a:ext cx="492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+mn-ea"/>
                </a:rPr>
                <a:t>A</a:t>
              </a:r>
              <a:endParaRPr kumimoji="1" lang="ko-Kore-KR" altLang="en-US" sz="3600" dirty="0">
                <a:latin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6B6943-AB81-234D-6047-DB217D0C3805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0387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B381-D4DD-3993-6AF6-669A02DB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지분 증명 단점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3D714-0F72-8B90-E38A-C11C8E0FC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코인을 보유해야 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코인의 유통량 감소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모든 검증자들이 검증에 참여하면서 데이터 처리 속도가 느려짐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026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52131-456B-77A6-7217-9A15B2DE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블록체인 네트워크 종류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7092A-CE40-A720-97B2-BAADC8B6F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퍼블릭</a:t>
            </a:r>
            <a:r>
              <a:rPr kumimoji="1" lang="ko-KR" altLang="en-US" dirty="0"/>
              <a:t> 블록체인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누구나 노드가 되어 검증에 참여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 규칙 등을 바꾸기가 어렵다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프라이빗</a:t>
            </a:r>
            <a:r>
              <a:rPr kumimoji="1" lang="ko-KR" altLang="en-US" dirty="0"/>
              <a:t> 블록체인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허가된 조직이나 개인들만 참여할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291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8CA67-5A9E-700A-5397-6F1AA7B6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블록체인 장점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FE02D-33C6-F62B-FA72-B819AD282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ore-KR" altLang="en-US" dirty="0"/>
              <a:t>투명성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높은</a:t>
            </a:r>
            <a:r>
              <a:rPr kumimoji="1" lang="ko-KR" altLang="en-US" dirty="0"/>
              <a:t> 익명성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공인된 제</a:t>
            </a:r>
            <a:r>
              <a:rPr kumimoji="1" lang="en-US" altLang="ko-KR" dirty="0"/>
              <a:t>3</a:t>
            </a:r>
            <a:r>
              <a:rPr kumimoji="1" lang="ko-KR" altLang="en-US" dirty="0"/>
              <a:t>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없이 거래 가능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일부 시스템이 마비되어도 전체 네트워크가 받는 영향은 미미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블록</a:t>
            </a:r>
            <a:r>
              <a:rPr kumimoji="1" lang="ko-KR" altLang="en-US" dirty="0"/>
              <a:t> 내의 데이터를 변경하는 것이 거의 불가능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2861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808D8-05F5-CF71-D838-D4A199E5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블록체인 단점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3A3DF1-8F8B-2863-DAAA-0065CEA09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TPS</a:t>
            </a:r>
            <a:r>
              <a:rPr kumimoji="1" lang="ko-KR" altLang="en-US" dirty="0"/>
              <a:t>가 실제 거래 규모 대비 작다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 err="1"/>
              <a:t>비트코인과</a:t>
            </a:r>
            <a:r>
              <a:rPr kumimoji="1" lang="ko-KR" altLang="en-US" dirty="0"/>
              <a:t> 같은 암호화폐의 경우 채굴로 인한 에너지 소비량이 방대하다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노드가 모든 데이터를 가져야 하므로 저장 공간이 낭비된다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개인키를 해킹 당하거나  분실할 경우 해결 방법이 없다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19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21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기본 원리</a:t>
            </a:r>
            <a:endParaRPr kumimoji="1" lang="ko-Kore-KR" altLang="en-US" sz="3600" dirty="0"/>
          </a:p>
        </p:txBody>
      </p:sp>
      <p:pic>
        <p:nvPicPr>
          <p:cNvPr id="4" name="그림 3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BE7905CD-F484-5EFC-7F2F-59D3FBC0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2248596"/>
            <a:ext cx="5442905" cy="1576093"/>
          </a:xfrm>
          <a:prstGeom prst="rect">
            <a:avLst/>
          </a:prstGeom>
        </p:spPr>
      </p:pic>
      <p:pic>
        <p:nvPicPr>
          <p:cNvPr id="7" name="그림 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4C2825E5-3D87-2EF1-6F1F-06A6008E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1" y="2309196"/>
            <a:ext cx="5180556" cy="14138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2594EA08-4132-DD50-E726-6EE7C0BA1384}"/>
              </a:ext>
            </a:extLst>
          </p:cNvPr>
          <p:cNvSpPr/>
          <p:nvPr/>
        </p:nvSpPr>
        <p:spPr>
          <a:xfrm>
            <a:off x="1697443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발행량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31906B1-7BC6-9F19-30D9-D1B1ECB61A6F}"/>
              </a:ext>
            </a:extLst>
          </p:cNvPr>
          <p:cNvSpPr/>
          <p:nvPr/>
        </p:nvSpPr>
        <p:spPr>
          <a:xfrm>
            <a:off x="5100181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스마트</a:t>
            </a:r>
            <a:endParaRPr kumimoji="1" lang="en-US" altLang="ko-Kore-KR" sz="2400" dirty="0"/>
          </a:p>
          <a:p>
            <a:pPr algn="ctr"/>
            <a:r>
              <a:rPr kumimoji="1" lang="ko-Kore-KR" altLang="en-US" sz="2400" dirty="0"/>
              <a:t>컨트랙트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214E84C-DCBE-4F4A-D9BD-1B4C4543272D}"/>
              </a:ext>
            </a:extLst>
          </p:cNvPr>
          <p:cNvSpPr/>
          <p:nvPr/>
        </p:nvSpPr>
        <p:spPr>
          <a:xfrm>
            <a:off x="8502919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모델</a:t>
            </a:r>
            <a:endParaRPr kumimoji="1" lang="en-US" altLang="ko-Kore-KR" sz="2400" dirty="0"/>
          </a:p>
        </p:txBody>
      </p:sp>
    </p:spTree>
    <p:extLst>
      <p:ext uri="{BB962C8B-B14F-4D97-AF65-F5344CB8AC3E}">
        <p14:creationId xmlns:p14="http://schemas.microsoft.com/office/powerpoint/2010/main" val="345842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BE7905CD-F484-5EFC-7F2F-59D3FBC0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2248596"/>
            <a:ext cx="5442905" cy="1576093"/>
          </a:xfrm>
          <a:prstGeom prst="rect">
            <a:avLst/>
          </a:prstGeom>
        </p:spPr>
      </p:pic>
      <p:pic>
        <p:nvPicPr>
          <p:cNvPr id="7" name="그림 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4C2825E5-3D87-2EF1-6F1F-06A6008E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1" y="2309196"/>
            <a:ext cx="5180556" cy="14138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464E1C3-CF97-9C2E-431B-6066A36C342E}"/>
              </a:ext>
            </a:extLst>
          </p:cNvPr>
          <p:cNvSpPr/>
          <p:nvPr/>
        </p:nvSpPr>
        <p:spPr>
          <a:xfrm>
            <a:off x="5100181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발행량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6E4D9-862C-AD97-68C1-7EE56EFB5DA5}"/>
              </a:ext>
            </a:extLst>
          </p:cNvPr>
          <p:cNvSpPr txBox="1"/>
          <p:nvPr/>
        </p:nvSpPr>
        <p:spPr>
          <a:xfrm>
            <a:off x="270831" y="362990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기본 원리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446FC-BF96-2869-B6D8-24E2E43014DD}"/>
              </a:ext>
            </a:extLst>
          </p:cNvPr>
          <p:cNvSpPr txBox="1"/>
          <p:nvPr/>
        </p:nvSpPr>
        <p:spPr>
          <a:xfrm>
            <a:off x="0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+mj-ea"/>
                <a:ea typeface="+mj-ea"/>
              </a:rPr>
              <a:t>2100</a:t>
            </a:r>
            <a:r>
              <a:rPr kumimoji="1" lang="ko-KR" altLang="en-US" sz="2000" dirty="0">
                <a:latin typeface="+mj-ea"/>
                <a:ea typeface="+mj-ea"/>
              </a:rPr>
              <a:t> 만개 </a:t>
            </a:r>
            <a:r>
              <a:rPr kumimoji="1" lang="en-US" altLang="ko-KR" sz="2000" dirty="0">
                <a:latin typeface="+mj-ea"/>
                <a:ea typeface="+mj-ea"/>
              </a:rPr>
              <a:t>(</a:t>
            </a:r>
            <a:r>
              <a:rPr kumimoji="1" lang="ko-KR" altLang="en-US" sz="2000" dirty="0">
                <a:latin typeface="+mj-ea"/>
                <a:ea typeface="+mj-ea"/>
              </a:rPr>
              <a:t>현재 </a:t>
            </a:r>
            <a:r>
              <a:rPr kumimoji="1" lang="en-US" altLang="ko-KR" sz="2000" dirty="0">
                <a:latin typeface="+mj-ea"/>
                <a:ea typeface="+mj-ea"/>
              </a:rPr>
              <a:t>93%)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D3162-3C3A-77B0-7EF7-898998CE9BFB}"/>
              </a:ext>
            </a:extLst>
          </p:cNvPr>
          <p:cNvSpPr txBox="1"/>
          <p:nvPr/>
        </p:nvSpPr>
        <p:spPr>
          <a:xfrm>
            <a:off x="6971445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무한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967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BE7905CD-F484-5EFC-7F2F-59D3FBC0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2248596"/>
            <a:ext cx="5442905" cy="1576093"/>
          </a:xfrm>
          <a:prstGeom prst="rect">
            <a:avLst/>
          </a:prstGeom>
        </p:spPr>
      </p:pic>
      <p:pic>
        <p:nvPicPr>
          <p:cNvPr id="7" name="그림 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4C2825E5-3D87-2EF1-6F1F-06A6008E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1" y="2309196"/>
            <a:ext cx="5180556" cy="14138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464E1C3-CF97-9C2E-431B-6066A36C342E}"/>
              </a:ext>
            </a:extLst>
          </p:cNvPr>
          <p:cNvSpPr/>
          <p:nvPr/>
        </p:nvSpPr>
        <p:spPr>
          <a:xfrm>
            <a:off x="5100181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/>
              <a:t>스마트</a:t>
            </a:r>
            <a:endParaRPr kumimoji="1" lang="en-US" altLang="ko-Kore-KR" sz="2400" dirty="0"/>
          </a:p>
          <a:p>
            <a:pPr algn="ctr"/>
            <a:r>
              <a:rPr kumimoji="1" lang="ko-Kore-KR" altLang="en-US" sz="2400" dirty="0"/>
              <a:t>컨트랙트</a:t>
            </a:r>
            <a:endParaRPr kumimoji="1" lang="en-US" altLang="ko-Kore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6E4D9-862C-AD97-68C1-7EE56EFB5DA5}"/>
              </a:ext>
            </a:extLst>
          </p:cNvPr>
          <p:cNvSpPr txBox="1"/>
          <p:nvPr/>
        </p:nvSpPr>
        <p:spPr>
          <a:xfrm>
            <a:off x="270831" y="362990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기본 원리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446FC-BF96-2869-B6D8-24E2E43014DD}"/>
              </a:ext>
            </a:extLst>
          </p:cNvPr>
          <p:cNvSpPr txBox="1"/>
          <p:nvPr/>
        </p:nvSpPr>
        <p:spPr>
          <a:xfrm>
            <a:off x="0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스마트 </a:t>
            </a:r>
            <a:r>
              <a:rPr kumimoji="1" lang="ko-KR" altLang="en-US" sz="2000" dirty="0" err="1">
                <a:latin typeface="+mj-ea"/>
                <a:ea typeface="+mj-ea"/>
              </a:rPr>
              <a:t>컨트랙트</a:t>
            </a:r>
            <a:r>
              <a:rPr kumimoji="1" lang="ko-KR" altLang="en-US" sz="2000" dirty="0">
                <a:latin typeface="+mj-ea"/>
                <a:ea typeface="+mj-ea"/>
              </a:rPr>
              <a:t> 없음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76215-F347-322F-8833-9BE2CB17A1AB}"/>
              </a:ext>
            </a:extLst>
          </p:cNvPr>
          <p:cNvSpPr txBox="1"/>
          <p:nvPr/>
        </p:nvSpPr>
        <p:spPr>
          <a:xfrm>
            <a:off x="7091819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스마트 </a:t>
            </a:r>
            <a:r>
              <a:rPr kumimoji="1" lang="ko-KR" altLang="en-US" sz="2000" dirty="0" err="1">
                <a:latin typeface="+mj-ea"/>
                <a:ea typeface="+mj-ea"/>
              </a:rPr>
              <a:t>컨트랙트</a:t>
            </a:r>
            <a:r>
              <a:rPr kumimoji="1" lang="ko-KR" altLang="en-US" sz="2000" dirty="0">
                <a:latin typeface="+mj-ea"/>
                <a:ea typeface="+mj-ea"/>
              </a:rPr>
              <a:t> 도입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4343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폰트, 그래픽, 로고, 화이트이(가) 표시된 사진&#10;&#10;자동 생성된 설명">
            <a:extLst>
              <a:ext uri="{FF2B5EF4-FFF2-40B4-BE49-F238E27FC236}">
                <a16:creationId xmlns:a16="http://schemas.microsoft.com/office/drawing/2014/main" id="{BE7905CD-F484-5EFC-7F2F-59D3FBC0A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54" y="2248596"/>
            <a:ext cx="5442905" cy="1576093"/>
          </a:xfrm>
          <a:prstGeom prst="rect">
            <a:avLst/>
          </a:prstGeom>
        </p:spPr>
      </p:pic>
      <p:pic>
        <p:nvPicPr>
          <p:cNvPr id="7" name="그림 6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4C2825E5-3D87-2EF1-6F1F-06A6008E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91" y="2309196"/>
            <a:ext cx="5180556" cy="141386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464E1C3-CF97-9C2E-431B-6066A36C342E}"/>
              </a:ext>
            </a:extLst>
          </p:cNvPr>
          <p:cNvSpPr/>
          <p:nvPr/>
        </p:nvSpPr>
        <p:spPr>
          <a:xfrm>
            <a:off x="5100181" y="4027112"/>
            <a:ext cx="1991638" cy="1991638"/>
          </a:xfrm>
          <a:prstGeom prst="ellips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모델</a:t>
            </a:r>
            <a:endParaRPr kumimoji="1" lang="ko-Kore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6E4D9-862C-AD97-68C1-7EE56EFB5DA5}"/>
              </a:ext>
            </a:extLst>
          </p:cNvPr>
          <p:cNvSpPr txBox="1"/>
          <p:nvPr/>
        </p:nvSpPr>
        <p:spPr>
          <a:xfrm>
            <a:off x="270831" y="362990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기본 원리</a:t>
            </a:r>
            <a:endParaRPr kumimoji="1" lang="ko-Kore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446FC-BF96-2869-B6D8-24E2E43014DD}"/>
              </a:ext>
            </a:extLst>
          </p:cNvPr>
          <p:cNvSpPr txBox="1"/>
          <p:nvPr/>
        </p:nvSpPr>
        <p:spPr>
          <a:xfrm>
            <a:off x="0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latin typeface="+mj-ea"/>
                <a:ea typeface="+mj-ea"/>
              </a:rPr>
              <a:t>UTXO</a:t>
            </a:r>
            <a:r>
              <a:rPr kumimoji="1" lang="ko-KR" altLang="en-US" sz="2000" dirty="0">
                <a:latin typeface="+mj-ea"/>
                <a:ea typeface="+mj-ea"/>
              </a:rPr>
              <a:t> 모델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D3162-3C3A-77B0-7EF7-898998CE9BFB}"/>
              </a:ext>
            </a:extLst>
          </p:cNvPr>
          <p:cNvSpPr txBox="1"/>
          <p:nvPr/>
        </p:nvSpPr>
        <p:spPr>
          <a:xfrm>
            <a:off x="6971447" y="4822876"/>
            <a:ext cx="5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+mj-ea"/>
                <a:ea typeface="+mj-ea"/>
              </a:rPr>
              <a:t>계정 모델</a:t>
            </a:r>
            <a:endParaRPr kumimoji="1" lang="ko-Kore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8604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계정</a:t>
            </a:r>
            <a:endParaRPr kumimoji="1" lang="ko-Kore-KR" altLang="en-US" sz="3600" dirty="0"/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345D459-2FCB-4A78-7317-3F115F70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586109"/>
            <a:ext cx="7112000" cy="2057400"/>
          </a:xfrm>
          <a:prstGeom prst="rect">
            <a:avLst/>
          </a:prstGeom>
        </p:spPr>
      </p:pic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E213071-8309-0B1B-AEA7-344CEC48A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73829"/>
              </p:ext>
            </p:extLst>
          </p:nvPr>
        </p:nvGraphicFramePr>
        <p:xfrm>
          <a:off x="1018435" y="4260867"/>
          <a:ext cx="101551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85043">
                  <a:extLst>
                    <a:ext uri="{9D8B030D-6E8A-4147-A177-3AD203B41FA5}">
                      <a16:colId xmlns:a16="http://schemas.microsoft.com/office/drawing/2014/main" val="527897637"/>
                    </a:ext>
                  </a:extLst>
                </a:gridCol>
                <a:gridCol w="3385043">
                  <a:extLst>
                    <a:ext uri="{9D8B030D-6E8A-4147-A177-3AD203B41FA5}">
                      <a16:colId xmlns:a16="http://schemas.microsoft.com/office/drawing/2014/main" val="302366529"/>
                    </a:ext>
                  </a:extLst>
                </a:gridCol>
                <a:gridCol w="3385043">
                  <a:extLst>
                    <a:ext uri="{9D8B030D-6E8A-4147-A177-3AD203B41FA5}">
                      <a16:colId xmlns:a16="http://schemas.microsoft.com/office/drawing/2014/main" val="1569466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개인키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69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스마트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90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개인키로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제어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스마트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로직에 의해 제어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951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자금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송금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or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실행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실행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개인키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없어 스스로 트랜잭션 실행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X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584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트랜잭션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스스로 실행 가능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트랜잭션 </a:t>
                      </a:r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/>
                          </a:solidFill>
                        </a:rPr>
                        <a:t>외부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트랜잭션 응답으로 실행</a:t>
                      </a:r>
                      <a:endParaRPr lang="ko-Kore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722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23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36526D6C-A904-227D-6436-09B43E1E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19" y="3290305"/>
            <a:ext cx="1222419" cy="122241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C9BF2D-4F9B-9CE7-0186-0F09A4EDD17D}"/>
              </a:ext>
            </a:extLst>
          </p:cNvPr>
          <p:cNvGrpSpPr/>
          <p:nvPr/>
        </p:nvGrpSpPr>
        <p:grpSpPr>
          <a:xfrm>
            <a:off x="9919262" y="2784329"/>
            <a:ext cx="897702" cy="1596309"/>
            <a:chOff x="9428162" y="2784329"/>
            <a:chExt cx="897702" cy="15963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EFB9B6-F49B-7FFC-EA78-C2A81100F80A}"/>
                </a:ext>
              </a:extLst>
            </p:cNvPr>
            <p:cNvSpPr txBox="1"/>
            <p:nvPr/>
          </p:nvSpPr>
          <p:spPr>
            <a:xfrm>
              <a:off x="9630791" y="2784329"/>
              <a:ext cx="4924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3600" dirty="0">
                  <a:latin typeface="+mn-ea"/>
                </a:rPr>
                <a:t>B</a:t>
              </a:r>
              <a:endParaRPr kumimoji="1" lang="ko-Kore-KR" altLang="en-US" sz="3600" dirty="0">
                <a:latin typeface="+mn-ea"/>
              </a:endParaRPr>
            </a:p>
          </p:txBody>
        </p:sp>
        <p:pic>
          <p:nvPicPr>
            <p:cNvPr id="15" name="그림 14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A5C8FE9-45AC-EB09-0757-F0E0AFCA6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8162" y="3482936"/>
              <a:ext cx="897702" cy="897702"/>
            </a:xfrm>
            <a:prstGeom prst="rect">
              <a:avLst/>
            </a:prstGeom>
          </p:spPr>
        </p:pic>
      </p:grpSp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774C8251-C70F-D9B5-7462-3D24ED61E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90" y="3158219"/>
            <a:ext cx="1222419" cy="1222419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C75FC5FA-9111-3751-667C-9BFE1F67B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3290306"/>
            <a:ext cx="1222419" cy="12224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D06AAF9-ED2A-4144-01BB-4FC48FBA824A}"/>
              </a:ext>
            </a:extLst>
          </p:cNvPr>
          <p:cNvGrpSpPr/>
          <p:nvPr/>
        </p:nvGrpSpPr>
        <p:grpSpPr>
          <a:xfrm>
            <a:off x="1172406" y="2741471"/>
            <a:ext cx="897702" cy="1639167"/>
            <a:chOff x="1120464" y="2741471"/>
            <a:chExt cx="897702" cy="1639167"/>
          </a:xfrm>
        </p:grpSpPr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1766592-E365-4BCF-21BD-0A88BBB71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464" y="3482936"/>
              <a:ext cx="897702" cy="8977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8B1D79-3A62-6A55-4D59-9B3B22570F36}"/>
                </a:ext>
              </a:extLst>
            </p:cNvPr>
            <p:cNvSpPr txBox="1"/>
            <p:nvPr/>
          </p:nvSpPr>
          <p:spPr>
            <a:xfrm>
              <a:off x="1331443" y="2741471"/>
              <a:ext cx="492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3600" dirty="0">
                  <a:latin typeface="+mn-ea"/>
                </a:rPr>
                <a:t>A</a:t>
              </a:r>
              <a:endParaRPr kumimoji="1" lang="ko-Kore-KR" altLang="en-US" sz="3600" dirty="0">
                <a:latin typeface="+mn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CC75E5-5E09-0403-AD66-9D6207AA695B}"/>
              </a:ext>
            </a:extLst>
          </p:cNvPr>
          <p:cNvSpPr/>
          <p:nvPr/>
        </p:nvSpPr>
        <p:spPr>
          <a:xfrm>
            <a:off x="5338119" y="3015049"/>
            <a:ext cx="1507524" cy="1497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D54B4-3B2C-45F7-6033-991F4430E9E4}"/>
              </a:ext>
            </a:extLst>
          </p:cNvPr>
          <p:cNvSpPr txBox="1"/>
          <p:nvPr/>
        </p:nvSpPr>
        <p:spPr>
          <a:xfrm>
            <a:off x="5396017" y="538754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중앙</a:t>
            </a:r>
            <a:r>
              <a:rPr kumimoji="1" lang="ko-KR" altLang="en-US" dirty="0"/>
              <a:t>집중화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B2F88-7001-246A-395C-C0BEC85AE0D2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99359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583444-71E5-5FEB-1869-7B7C754A3AFD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계정</a:t>
            </a:r>
            <a:endParaRPr kumimoji="1" lang="ko-Kore-KR" altLang="en-US" sz="3600" dirty="0"/>
          </a:p>
        </p:txBody>
      </p:sp>
      <p:pic>
        <p:nvPicPr>
          <p:cNvPr id="7" name="그림 6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51DEBE67-0FCF-9781-1AED-056FAFAE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30" y="1610571"/>
            <a:ext cx="9090139" cy="3318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4B8607-D436-E602-523B-A4CA2086EEB6}"/>
              </a:ext>
            </a:extLst>
          </p:cNvPr>
          <p:cNvSpPr txBox="1"/>
          <p:nvPr/>
        </p:nvSpPr>
        <p:spPr>
          <a:xfrm>
            <a:off x="3419605" y="5247429"/>
            <a:ext cx="5928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Nonce:</a:t>
            </a:r>
            <a:r>
              <a:rPr kumimoji="1" lang="ko-KR" altLang="en-US" dirty="0"/>
              <a:t> 트랜잭션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개수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Balance : </a:t>
            </a:r>
            <a:r>
              <a:rPr kumimoji="1" lang="ko-Kore-KR" altLang="en-US" dirty="0"/>
              <a:t>암호화폐의</a:t>
            </a:r>
            <a:r>
              <a:rPr kumimoji="1" lang="ko-KR" altLang="en-US" dirty="0"/>
              <a:t> 양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CodeHash</a:t>
            </a:r>
            <a:r>
              <a:rPr kumimoji="1" lang="en-US" altLang="ko-KR" dirty="0"/>
              <a:t>: </a:t>
            </a:r>
            <a:r>
              <a:rPr kumimoji="1" lang="ko-KR" altLang="en-US" dirty="0"/>
              <a:t>코드의 해시 값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StorageRoot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계정의 관한 정보들을 하나의 해시 값으로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934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BF4F3-DCAD-8B00-35DD-123750411DBE}"/>
              </a:ext>
            </a:extLst>
          </p:cNvPr>
          <p:cNvSpPr txBox="1"/>
          <p:nvPr/>
        </p:nvSpPr>
        <p:spPr>
          <a:xfrm>
            <a:off x="270831" y="362990"/>
            <a:ext cx="4548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이더리움의</a:t>
            </a:r>
            <a:r>
              <a:rPr kumimoji="1" lang="ko-KR" altLang="en-US" sz="3600" dirty="0"/>
              <a:t> 블록 구조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9B1DE09-8C46-5CB3-7697-5E0E1374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0341"/>
            <a:ext cx="7772400" cy="4813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7F9A1-E5F7-15BB-35B4-DD8A3A5F595D}"/>
              </a:ext>
            </a:extLst>
          </p:cNvPr>
          <p:cNvSpPr txBox="1"/>
          <p:nvPr/>
        </p:nvSpPr>
        <p:spPr>
          <a:xfrm>
            <a:off x="10821443" y="28809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헤더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A1495-E823-F5EB-08D3-8AD5CBD4C609}"/>
              </a:ext>
            </a:extLst>
          </p:cNvPr>
          <p:cNvSpPr txBox="1"/>
          <p:nvPr/>
        </p:nvSpPr>
        <p:spPr>
          <a:xfrm>
            <a:off x="10821444" y="54759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바디</a:t>
            </a:r>
          </a:p>
        </p:txBody>
      </p:sp>
    </p:spTree>
    <p:extLst>
      <p:ext uri="{BB962C8B-B14F-4D97-AF65-F5344CB8AC3E}">
        <p14:creationId xmlns:p14="http://schemas.microsoft.com/office/powerpoint/2010/main" val="3934504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BF4F3-DCAD-8B00-35DD-123750411DBE}"/>
              </a:ext>
            </a:extLst>
          </p:cNvPr>
          <p:cNvSpPr txBox="1"/>
          <p:nvPr/>
        </p:nvSpPr>
        <p:spPr>
          <a:xfrm>
            <a:off x="270831" y="362990"/>
            <a:ext cx="7125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헤더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비트코인과</a:t>
            </a:r>
            <a:r>
              <a:rPr kumimoji="1" lang="ko-KR" altLang="en-US" sz="3600" dirty="0"/>
              <a:t> 동일 </a:t>
            </a:r>
            <a:r>
              <a:rPr kumimoji="1" lang="en-US" altLang="ko-KR" sz="3600" dirty="0"/>
              <a:t>&amp;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Gas</a:t>
            </a:r>
            <a:endParaRPr kumimoji="1" lang="ko-Kore-KR" altLang="en-US" sz="3600" dirty="0"/>
          </a:p>
        </p:txBody>
      </p:sp>
      <p:pic>
        <p:nvPicPr>
          <p:cNvPr id="7" name="그림 6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6E218F39-DED3-C2C1-6737-15831AB8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" y="1665163"/>
            <a:ext cx="7772400" cy="3721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1EDB2A-5BA7-08B9-029A-06155818E6A1}"/>
              </a:ext>
            </a:extLst>
          </p:cNvPr>
          <p:cNvSpPr txBox="1"/>
          <p:nvPr/>
        </p:nvSpPr>
        <p:spPr>
          <a:xfrm>
            <a:off x="7753866" y="2480901"/>
            <a:ext cx="45127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ParentHash</a:t>
            </a:r>
            <a:r>
              <a:rPr kumimoji="1" lang="en-US" altLang="ko-KR" dirty="0">
                <a:latin typeface="+mn-ea"/>
              </a:rPr>
              <a:t> – </a:t>
            </a:r>
            <a:r>
              <a:rPr kumimoji="1" lang="ko-KR" altLang="en-US" dirty="0">
                <a:latin typeface="+mn-ea"/>
              </a:rPr>
              <a:t>이전 블록 해시 값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Nonce – </a:t>
            </a:r>
            <a:r>
              <a:rPr kumimoji="1" lang="ko-KR" altLang="en-US" dirty="0">
                <a:latin typeface="+mn-ea"/>
              </a:rPr>
              <a:t>블록 생성 과정에서 사용되는 값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TimeStamp</a:t>
            </a:r>
            <a:r>
              <a:rPr kumimoji="1" lang="en-US" altLang="ko-KR" dirty="0">
                <a:latin typeface="+mn-ea"/>
              </a:rPr>
              <a:t> – </a:t>
            </a:r>
            <a:r>
              <a:rPr kumimoji="1" lang="ko-KR" altLang="en-US" dirty="0">
                <a:latin typeface="+mn-ea"/>
              </a:rPr>
              <a:t>블록 생성 시각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Beneficiary – </a:t>
            </a:r>
            <a:r>
              <a:rPr kumimoji="1" lang="ko-KR" altLang="en-US" dirty="0">
                <a:latin typeface="+mn-ea"/>
              </a:rPr>
              <a:t>수신인 계정 주소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Difficulty – </a:t>
            </a:r>
            <a:r>
              <a:rPr kumimoji="1" lang="ko-KR" altLang="en-US" dirty="0">
                <a:latin typeface="+mn-ea"/>
              </a:rPr>
              <a:t>블록 생성 난이도</a:t>
            </a: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ko-KR" kern="100" spc="-5" dirty="0" err="1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g</a:t>
            </a:r>
            <a:r>
              <a:rPr lang="en-US" altLang="ko-Kore-KR" sz="1800" kern="100" spc="-5" dirty="0" err="1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asLimit</a:t>
            </a:r>
            <a:r>
              <a:rPr lang="en-US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–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블록</a:t>
            </a:r>
            <a:r>
              <a:rPr lang="ko-KR" altLang="en-US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트랜잭션의 </a:t>
            </a:r>
            <a:r>
              <a:rPr lang="ko-KR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총 </a:t>
            </a:r>
            <a:r>
              <a:rPr lang="ko-KR" altLang="ko-Kore-KR" sz="1800" kern="100" spc="-5" dirty="0" err="1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개스</a:t>
            </a:r>
            <a:r>
              <a:rPr lang="ko-KR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양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285750" indent="-285750" algn="just" latinLnBrk="1">
              <a:buFont typeface="Arial" panose="020B0604020202020204" pitchFamily="34" charset="0"/>
              <a:buChar char="•"/>
            </a:pPr>
            <a:r>
              <a:rPr lang="en-US" altLang="ko-KR" kern="100" spc="-5" dirty="0" err="1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g</a:t>
            </a:r>
            <a:r>
              <a:rPr lang="en-US" altLang="ko-Kore-KR" sz="1800" kern="100" spc="-5" dirty="0" err="1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asUsed</a:t>
            </a:r>
            <a:r>
              <a:rPr lang="en-US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–</a:t>
            </a:r>
            <a:r>
              <a:rPr lang="en-US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spc="-5" dirty="0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실제로 </a:t>
            </a:r>
            <a:r>
              <a:rPr lang="ko-KR" altLang="ko-Kore-KR" sz="1800" kern="100" spc="-5" dirty="0">
                <a:solidFill>
                  <a:srgbClr val="212529"/>
                </a:solidFill>
                <a:effectLst/>
                <a:latin typeface="+mn-ea"/>
                <a:cs typeface="Times New Roman" panose="02020603050405020304" pitchFamily="18" charset="0"/>
              </a:rPr>
              <a:t>사용된 </a:t>
            </a:r>
            <a:r>
              <a:rPr lang="ko-KR" altLang="en-US" kern="100" spc="-5" dirty="0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총 </a:t>
            </a:r>
            <a:r>
              <a:rPr lang="ko-KR" altLang="en-US" kern="100" spc="-5" dirty="0" err="1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개스</a:t>
            </a:r>
            <a:r>
              <a:rPr lang="ko-KR" altLang="en-US" kern="100" spc="-5" dirty="0">
                <a:solidFill>
                  <a:srgbClr val="212529"/>
                </a:solidFill>
                <a:latin typeface="+mn-ea"/>
                <a:cs typeface="Times New Roman" panose="02020603050405020304" pitchFamily="18" charset="0"/>
              </a:rPr>
              <a:t> 양</a:t>
            </a:r>
            <a:endParaRPr lang="ko-Kore-KR" altLang="ko-Kore-KR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en-US" altLang="ko-KR" dirty="0">
              <a:latin typeface="+mn-ea"/>
            </a:endParaRPr>
          </a:p>
          <a:p>
            <a:endParaRPr kumimoji="1" lang="ko-Kore-KR" altLang="en-US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33B9B8-20D4-9269-4BF1-8BAB3AB3DA4C}"/>
              </a:ext>
            </a:extLst>
          </p:cNvPr>
          <p:cNvSpPr/>
          <p:nvPr/>
        </p:nvSpPr>
        <p:spPr>
          <a:xfrm>
            <a:off x="332505" y="2163928"/>
            <a:ext cx="1607127" cy="6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950055-CF7D-2D60-997F-E8CEC951875D}"/>
              </a:ext>
            </a:extLst>
          </p:cNvPr>
          <p:cNvSpPr/>
          <p:nvPr/>
        </p:nvSpPr>
        <p:spPr>
          <a:xfrm>
            <a:off x="332504" y="2940724"/>
            <a:ext cx="1607127" cy="6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054B7-CE90-79F5-88E9-BE8849A73F67}"/>
              </a:ext>
            </a:extLst>
          </p:cNvPr>
          <p:cNvSpPr/>
          <p:nvPr/>
        </p:nvSpPr>
        <p:spPr>
          <a:xfrm>
            <a:off x="3962983" y="2940724"/>
            <a:ext cx="1509560" cy="6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AF2857-1088-4D05-AA27-BEFF55E53A89}"/>
              </a:ext>
            </a:extLst>
          </p:cNvPr>
          <p:cNvSpPr/>
          <p:nvPr/>
        </p:nvSpPr>
        <p:spPr>
          <a:xfrm>
            <a:off x="3962982" y="2151014"/>
            <a:ext cx="1509560" cy="6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F05FEA-31BC-7458-0A4E-EF5F48CA0538}"/>
              </a:ext>
            </a:extLst>
          </p:cNvPr>
          <p:cNvSpPr/>
          <p:nvPr/>
        </p:nvSpPr>
        <p:spPr>
          <a:xfrm>
            <a:off x="2181747" y="2163928"/>
            <a:ext cx="1509560" cy="662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360142-AB23-DC2E-37E9-DC4BCC933EEB}"/>
              </a:ext>
            </a:extLst>
          </p:cNvPr>
          <p:cNvSpPr/>
          <p:nvPr/>
        </p:nvSpPr>
        <p:spPr>
          <a:xfrm>
            <a:off x="2181747" y="3775364"/>
            <a:ext cx="1509560" cy="53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FE5DFB-765D-1800-ED74-A12FD46A8674}"/>
              </a:ext>
            </a:extLst>
          </p:cNvPr>
          <p:cNvSpPr/>
          <p:nvPr/>
        </p:nvSpPr>
        <p:spPr>
          <a:xfrm>
            <a:off x="3962982" y="3775364"/>
            <a:ext cx="1509560" cy="53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683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BF4F3-DCAD-8B00-35DD-123750411DBE}"/>
              </a:ext>
            </a:extLst>
          </p:cNvPr>
          <p:cNvSpPr txBox="1"/>
          <p:nvPr/>
        </p:nvSpPr>
        <p:spPr>
          <a:xfrm>
            <a:off x="270831" y="362990"/>
            <a:ext cx="433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 헤더 </a:t>
            </a:r>
            <a:r>
              <a:rPr kumimoji="1" lang="en-US" altLang="ko-KR" sz="3600" dirty="0"/>
              <a:t>-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머클루트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27C749AA-0C19-9B6F-83C5-AD21A74E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" y="1665163"/>
            <a:ext cx="7772400" cy="3721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C1F30-04B9-1308-A4FB-D026194699C4}"/>
              </a:ext>
            </a:extLst>
          </p:cNvPr>
          <p:cNvSpPr txBox="1"/>
          <p:nvPr/>
        </p:nvSpPr>
        <p:spPr>
          <a:xfrm>
            <a:off x="512321" y="5704283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계정</a:t>
            </a:r>
            <a:r>
              <a:rPr kumimoji="1" lang="ko-KR" altLang="en-US" dirty="0"/>
              <a:t> 상태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818C5-952C-E2D5-3214-21E1596B1AE4}"/>
              </a:ext>
            </a:extLst>
          </p:cNvPr>
          <p:cNvSpPr txBox="1"/>
          <p:nvPr/>
        </p:nvSpPr>
        <p:spPr>
          <a:xfrm>
            <a:off x="2832734" y="570428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블록 내 트랜잭션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752C9-4069-03AC-F457-CE841857779A}"/>
              </a:ext>
            </a:extLst>
          </p:cNvPr>
          <p:cNvSpPr txBox="1"/>
          <p:nvPr/>
        </p:nvSpPr>
        <p:spPr>
          <a:xfrm>
            <a:off x="5546686" y="5673310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트랜잭션 후 결과 </a:t>
            </a:r>
            <a:r>
              <a:rPr kumimoji="1" lang="en-US" altLang="ko-KR" dirty="0"/>
              <a:t>(</a:t>
            </a:r>
            <a:r>
              <a:rPr kumimoji="1" lang="ko-KR" altLang="en-US" dirty="0"/>
              <a:t>로그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90796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BF4F3-DCAD-8B00-35DD-123750411DBE}"/>
              </a:ext>
            </a:extLst>
          </p:cNvPr>
          <p:cNvSpPr txBox="1"/>
          <p:nvPr/>
        </p:nvSpPr>
        <p:spPr>
          <a:xfrm>
            <a:off x="270831" y="362990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교체</a:t>
            </a:r>
            <a:r>
              <a:rPr kumimoji="1" lang="en-US" altLang="ko-KR" sz="3600" dirty="0"/>
              <a:t>(</a:t>
            </a:r>
            <a:r>
              <a:rPr kumimoji="1" lang="ko-KR" altLang="en-US" sz="3600" dirty="0" err="1"/>
              <a:t>비트코인</a:t>
            </a:r>
            <a:r>
              <a:rPr kumimoji="1" lang="en-US" altLang="ko-KR" sz="3600" dirty="0"/>
              <a:t>)</a:t>
            </a:r>
            <a:endParaRPr kumimoji="1" lang="ko-Kore-KR" altLang="en-US" sz="36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CEA97E-F6AA-8ADB-03C1-365DA36CC645}"/>
              </a:ext>
            </a:extLst>
          </p:cNvPr>
          <p:cNvGrpSpPr/>
          <p:nvPr/>
        </p:nvGrpSpPr>
        <p:grpSpPr>
          <a:xfrm>
            <a:off x="1007730" y="2538704"/>
            <a:ext cx="4703447" cy="3301895"/>
            <a:chOff x="1120464" y="2801750"/>
            <a:chExt cx="4703447" cy="33018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8001BB-2883-3C7C-69AE-13CD033A88ED}"/>
                </a:ext>
              </a:extLst>
            </p:cNvPr>
            <p:cNvSpPr txBox="1"/>
            <p:nvPr/>
          </p:nvSpPr>
          <p:spPr>
            <a:xfrm>
              <a:off x="1120465" y="2801750"/>
              <a:ext cx="897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+mn-ea"/>
                </a:rPr>
                <a:t>철수</a:t>
              </a:r>
              <a:endParaRPr kumimoji="1" lang="ko-Kore-KR" altLang="en-US" sz="2800" dirty="0">
                <a:latin typeface="+mn-ea"/>
              </a:endParaRPr>
            </a:p>
          </p:txBody>
        </p:sp>
        <p:pic>
          <p:nvPicPr>
            <p:cNvPr id="6" name="그림 5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C1632C0-8832-3195-B3E7-D1ADBFF9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0464" y="3482936"/>
              <a:ext cx="897702" cy="897702"/>
            </a:xfrm>
            <a:prstGeom prst="rect">
              <a:avLst/>
            </a:prstGeom>
          </p:spPr>
        </p:pic>
        <p:pic>
          <p:nvPicPr>
            <p:cNvPr id="8" name="그림 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A34DE7F-EE23-0833-D4F3-A8470019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6209" y="3482936"/>
              <a:ext cx="897702" cy="8977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59338-F391-361B-445E-65E68B13133A}"/>
                </a:ext>
              </a:extLst>
            </p:cNvPr>
            <p:cNvSpPr txBox="1"/>
            <p:nvPr/>
          </p:nvSpPr>
          <p:spPr>
            <a:xfrm>
              <a:off x="4926209" y="2801750"/>
              <a:ext cx="897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+mn-ea"/>
                </a:rPr>
                <a:t>영희</a:t>
              </a:r>
              <a:endParaRPr kumimoji="1" lang="ko-Kore-KR" altLang="en-US" sz="2800" dirty="0">
                <a:latin typeface="+mn-ea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C6F19D1-D398-619E-B2C5-CA990708311C}"/>
                </a:ext>
              </a:extLst>
            </p:cNvPr>
            <p:cNvSpPr/>
            <p:nvPr/>
          </p:nvSpPr>
          <p:spPr>
            <a:xfrm>
              <a:off x="1252603" y="4634630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20</a:t>
              </a:r>
              <a:endParaRPr kumimoji="1" lang="ko-Kore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133126-2A46-DF96-9E84-47CD8CB0340D}"/>
                </a:ext>
              </a:extLst>
            </p:cNvPr>
            <p:cNvSpPr/>
            <p:nvPr/>
          </p:nvSpPr>
          <p:spPr>
            <a:xfrm>
              <a:off x="1249901" y="5464818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80</a:t>
              </a:r>
              <a:endParaRPr kumimoji="1" lang="ko-Kore-KR" altLang="en-US" dirty="0"/>
            </a:p>
          </p:txBody>
        </p:sp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99CB65-5131-250B-D749-A6810FFA8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5726" y="3395597"/>
              <a:ext cx="1239033" cy="1239033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C6C5261-CB5E-1DB2-4944-CA53C6EA3423}"/>
                </a:ext>
              </a:extLst>
            </p:cNvPr>
            <p:cNvSpPr/>
            <p:nvPr/>
          </p:nvSpPr>
          <p:spPr>
            <a:xfrm>
              <a:off x="3355932" y="3222320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3</a:t>
              </a:r>
              <a:r>
                <a:rPr kumimoji="1" lang="en-US" altLang="ko-KR" dirty="0"/>
                <a:t>0</a:t>
              </a:r>
              <a:endParaRPr kumimoji="1" lang="ko-Kore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17ABDE5-043F-41F9-B41B-950E4B482173}"/>
                </a:ext>
              </a:extLst>
            </p:cNvPr>
            <p:cNvSpPr/>
            <p:nvPr/>
          </p:nvSpPr>
          <p:spPr>
            <a:xfrm>
              <a:off x="5055646" y="4634629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10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0018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0EEDDC-F20B-214C-C708-D32FE1AD2BB5}"/>
              </a:ext>
            </a:extLst>
          </p:cNvPr>
          <p:cNvGrpSpPr/>
          <p:nvPr/>
        </p:nvGrpSpPr>
        <p:grpSpPr>
          <a:xfrm>
            <a:off x="1007730" y="2538704"/>
            <a:ext cx="4703447" cy="3301895"/>
            <a:chOff x="1120464" y="2801750"/>
            <a:chExt cx="4703447" cy="33018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BD6BF2-4FC2-E11A-4C9E-AA1E284F8079}"/>
                </a:ext>
              </a:extLst>
            </p:cNvPr>
            <p:cNvSpPr txBox="1"/>
            <p:nvPr/>
          </p:nvSpPr>
          <p:spPr>
            <a:xfrm>
              <a:off x="1120465" y="2801750"/>
              <a:ext cx="897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+mn-ea"/>
                </a:rPr>
                <a:t>철수</a:t>
              </a:r>
              <a:endParaRPr kumimoji="1" lang="ko-Kore-KR" altLang="en-US" sz="2800" dirty="0">
                <a:latin typeface="+mn-ea"/>
              </a:endParaRPr>
            </a:p>
          </p:txBody>
        </p:sp>
        <p:pic>
          <p:nvPicPr>
            <p:cNvPr id="13" name="그림 12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F19D6B2-019D-63DE-2917-8D43091AB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464" y="3482936"/>
              <a:ext cx="897702" cy="897702"/>
            </a:xfrm>
            <a:prstGeom prst="rect">
              <a:avLst/>
            </a:prstGeom>
          </p:spPr>
        </p:pic>
        <p:pic>
          <p:nvPicPr>
            <p:cNvPr id="14" name="그림 13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19BECA7-9F60-65D3-1076-8C9623D48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6209" y="3482936"/>
              <a:ext cx="897702" cy="8977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019F90-D68A-5F0E-894C-CADDFA34071A}"/>
                </a:ext>
              </a:extLst>
            </p:cNvPr>
            <p:cNvSpPr txBox="1"/>
            <p:nvPr/>
          </p:nvSpPr>
          <p:spPr>
            <a:xfrm>
              <a:off x="4926209" y="2801750"/>
              <a:ext cx="897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dirty="0">
                  <a:latin typeface="+mn-ea"/>
                </a:rPr>
                <a:t>영희</a:t>
              </a:r>
              <a:endParaRPr kumimoji="1" lang="ko-Kore-KR" altLang="en-US" sz="2800" dirty="0">
                <a:latin typeface="+mn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872688-7FCE-63E2-A2DA-0A38A65645F9}"/>
                </a:ext>
              </a:extLst>
            </p:cNvPr>
            <p:cNvSpPr/>
            <p:nvPr/>
          </p:nvSpPr>
          <p:spPr>
            <a:xfrm>
              <a:off x="1252603" y="4634630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20</a:t>
              </a:r>
              <a:endParaRPr kumimoji="1" lang="ko-Kore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9154012-B1D5-0A6F-B8F9-AF6828705901}"/>
                </a:ext>
              </a:extLst>
            </p:cNvPr>
            <p:cNvSpPr/>
            <p:nvPr/>
          </p:nvSpPr>
          <p:spPr>
            <a:xfrm>
              <a:off x="1249901" y="5464818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80</a:t>
              </a:r>
              <a:endParaRPr kumimoji="1" lang="ko-Kore-KR" altLang="en-US" dirty="0"/>
            </a:p>
          </p:txBody>
        </p:sp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7A15488-429E-C768-9B5C-359C1EA8A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726" y="3395597"/>
              <a:ext cx="1239033" cy="1239033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49FA110-FC30-0410-50B3-4711EFF5B120}"/>
                </a:ext>
              </a:extLst>
            </p:cNvPr>
            <p:cNvSpPr/>
            <p:nvPr/>
          </p:nvSpPr>
          <p:spPr>
            <a:xfrm>
              <a:off x="3355932" y="3222320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3</a:t>
              </a:r>
              <a:r>
                <a:rPr kumimoji="1" lang="en-US" altLang="ko-KR" dirty="0"/>
                <a:t>0</a:t>
              </a:r>
              <a:endParaRPr kumimoji="1" lang="ko-Kore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39F1E0F-D6DE-D267-BC0D-5399A0CB833B}"/>
                </a:ext>
              </a:extLst>
            </p:cNvPr>
            <p:cNvSpPr/>
            <p:nvPr/>
          </p:nvSpPr>
          <p:spPr>
            <a:xfrm>
              <a:off x="5055646" y="4634629"/>
              <a:ext cx="638827" cy="63882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10</a:t>
              </a:r>
              <a:endParaRPr kumimoji="1" lang="ko-Kore-KR" altLang="en-US" dirty="0"/>
            </a:p>
          </p:txBody>
        </p:sp>
      </p:grpSp>
      <p:sp>
        <p:nvSpPr>
          <p:cNvPr id="22" name="곱하기 21">
            <a:extLst>
              <a:ext uri="{FF2B5EF4-FFF2-40B4-BE49-F238E27FC236}">
                <a16:creationId xmlns:a16="http://schemas.microsoft.com/office/drawing/2014/main" id="{6F59B596-1981-DA9B-6386-4C6DC1483D71}"/>
              </a:ext>
            </a:extLst>
          </p:cNvPr>
          <p:cNvSpPr/>
          <p:nvPr/>
        </p:nvSpPr>
        <p:spPr>
          <a:xfrm>
            <a:off x="942398" y="5010410"/>
            <a:ext cx="1059065" cy="1054180"/>
          </a:xfrm>
          <a:prstGeom prst="mathMultiply">
            <a:avLst>
              <a:gd name="adj1" fmla="val 518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99D9E65-8C1D-9FE8-6D58-0F22A4B2B6C3}"/>
              </a:ext>
            </a:extLst>
          </p:cNvPr>
          <p:cNvSpPr/>
          <p:nvPr/>
        </p:nvSpPr>
        <p:spPr>
          <a:xfrm>
            <a:off x="1881856" y="5201770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50</a:t>
            </a:r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9736B7-AC9B-ABCD-07FF-E475592971F5}"/>
              </a:ext>
            </a:extLst>
          </p:cNvPr>
          <p:cNvSpPr/>
          <p:nvPr/>
        </p:nvSpPr>
        <p:spPr>
          <a:xfrm>
            <a:off x="4942912" y="5201769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C4F89-EC98-D888-CCAC-FD7361A52B39}"/>
              </a:ext>
            </a:extLst>
          </p:cNvPr>
          <p:cNvSpPr txBox="1"/>
          <p:nvPr/>
        </p:nvSpPr>
        <p:spPr>
          <a:xfrm>
            <a:off x="270831" y="362990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교체</a:t>
            </a:r>
            <a:r>
              <a:rPr kumimoji="1" lang="en-US" altLang="ko-KR" sz="3600" dirty="0"/>
              <a:t>(</a:t>
            </a:r>
            <a:r>
              <a:rPr kumimoji="1" lang="ko-KR" altLang="en-US" sz="3600" dirty="0" err="1"/>
              <a:t>비트코인</a:t>
            </a:r>
            <a:r>
              <a:rPr kumimoji="1" lang="en-US" altLang="ko-KR" sz="3600" dirty="0"/>
              <a:t>)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62634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BF4F3-DCAD-8B00-35DD-123750411DBE}"/>
              </a:ext>
            </a:extLst>
          </p:cNvPr>
          <p:cNvSpPr txBox="1"/>
          <p:nvPr/>
        </p:nvSpPr>
        <p:spPr>
          <a:xfrm>
            <a:off x="270831" y="36299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상태전이</a:t>
            </a:r>
            <a:r>
              <a:rPr kumimoji="1" lang="en-US" altLang="ko-KR" sz="3600" dirty="0"/>
              <a:t>(</a:t>
            </a:r>
            <a:r>
              <a:rPr kumimoji="1" lang="ko-KR" altLang="en-US" sz="3600" dirty="0" err="1"/>
              <a:t>이더리움</a:t>
            </a:r>
            <a:r>
              <a:rPr kumimoji="1"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001BB-2883-3C7C-69AE-13CD033A88ED}"/>
              </a:ext>
            </a:extLst>
          </p:cNvPr>
          <p:cNvSpPr txBox="1"/>
          <p:nvPr/>
        </p:nvSpPr>
        <p:spPr>
          <a:xfrm>
            <a:off x="1007731" y="2538704"/>
            <a:ext cx="89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+mn-ea"/>
              </a:rPr>
              <a:t>철수</a:t>
            </a:r>
            <a:endParaRPr kumimoji="1" lang="ko-Kore-KR" altLang="en-US" sz="2800" dirty="0">
              <a:latin typeface="+mn-ea"/>
            </a:endParaRPr>
          </a:p>
        </p:txBody>
      </p: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6C1632C0-8832-3195-B3E7-D1ADBFF9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30" y="3219890"/>
            <a:ext cx="897702" cy="897702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4A34DE7F-EE23-0833-D4F3-A8470019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475" y="3219890"/>
            <a:ext cx="897702" cy="897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59338-F391-361B-445E-65E68B13133A}"/>
              </a:ext>
            </a:extLst>
          </p:cNvPr>
          <p:cNvSpPr txBox="1"/>
          <p:nvPr/>
        </p:nvSpPr>
        <p:spPr>
          <a:xfrm>
            <a:off x="4813475" y="2538704"/>
            <a:ext cx="89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+mn-ea"/>
              </a:rPr>
              <a:t>영희</a:t>
            </a:r>
            <a:endParaRPr kumimoji="1" lang="ko-Kore-KR" altLang="en-US" sz="2800" dirty="0">
              <a:latin typeface="+mn-ea"/>
            </a:endParaRPr>
          </a:p>
        </p:txBody>
      </p:sp>
      <p:pic>
        <p:nvPicPr>
          <p:cNvPr id="14" name="그림 13" descr="블랙, 어둠이(가) 표시된 사진&#10;&#10;자동 생성된 설명">
            <a:extLst>
              <a:ext uri="{FF2B5EF4-FFF2-40B4-BE49-F238E27FC236}">
                <a16:creationId xmlns:a16="http://schemas.microsoft.com/office/drawing/2014/main" id="{6D99CB65-5131-250B-D749-A6810FFA8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92" y="3132551"/>
            <a:ext cx="1239033" cy="12390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CC6C5261-CB5E-1DB2-4944-CA53C6EA3423}"/>
              </a:ext>
            </a:extLst>
          </p:cNvPr>
          <p:cNvSpPr/>
          <p:nvPr/>
        </p:nvSpPr>
        <p:spPr>
          <a:xfrm>
            <a:off x="3243198" y="2959274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17ABDE5-043F-41F9-B41B-950E4B482173}"/>
              </a:ext>
            </a:extLst>
          </p:cNvPr>
          <p:cNvSpPr/>
          <p:nvPr/>
        </p:nvSpPr>
        <p:spPr>
          <a:xfrm>
            <a:off x="4942912" y="4371583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10</a:t>
            </a:r>
            <a:endParaRPr kumimoji="1" lang="ko-Kore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D3224C6-3836-B5FE-8832-B314B0751577}"/>
              </a:ext>
            </a:extLst>
          </p:cNvPr>
          <p:cNvSpPr/>
          <p:nvPr/>
        </p:nvSpPr>
        <p:spPr>
          <a:xfrm>
            <a:off x="1084675" y="4371583"/>
            <a:ext cx="751124" cy="7511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100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11650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5F9E60-8972-DC5B-F6C4-5CADC12A23EC}"/>
              </a:ext>
            </a:extLst>
          </p:cNvPr>
          <p:cNvSpPr txBox="1"/>
          <p:nvPr/>
        </p:nvSpPr>
        <p:spPr>
          <a:xfrm>
            <a:off x="270831" y="36299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상태전이</a:t>
            </a:r>
            <a:r>
              <a:rPr kumimoji="1" lang="en-US" altLang="ko-KR" sz="3600" dirty="0"/>
              <a:t>(</a:t>
            </a:r>
            <a:r>
              <a:rPr kumimoji="1" lang="ko-KR" altLang="en-US" sz="3600" dirty="0" err="1"/>
              <a:t>이더리움</a:t>
            </a:r>
            <a:r>
              <a:rPr kumimoji="1" lang="en-US" altLang="ko-KR" sz="3600" dirty="0"/>
              <a:t>)</a:t>
            </a:r>
            <a:endParaRPr kumimoji="1" lang="ko-Kore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1876A-56F4-D48F-208E-F3E96A449007}"/>
              </a:ext>
            </a:extLst>
          </p:cNvPr>
          <p:cNvSpPr txBox="1"/>
          <p:nvPr/>
        </p:nvSpPr>
        <p:spPr>
          <a:xfrm>
            <a:off x="1007731" y="2538704"/>
            <a:ext cx="89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+mn-ea"/>
              </a:rPr>
              <a:t>철수</a:t>
            </a:r>
            <a:endParaRPr kumimoji="1" lang="ko-Kore-KR" altLang="en-US" sz="2800" dirty="0">
              <a:latin typeface="+mn-ea"/>
            </a:endParaRPr>
          </a:p>
        </p:txBody>
      </p:sp>
      <p:pic>
        <p:nvPicPr>
          <p:cNvPr id="15" name="그림 14" descr="블랙, 어둠이(가) 표시된 사진&#10;&#10;자동 생성된 설명">
            <a:extLst>
              <a:ext uri="{FF2B5EF4-FFF2-40B4-BE49-F238E27FC236}">
                <a16:creationId xmlns:a16="http://schemas.microsoft.com/office/drawing/2014/main" id="{8C2070F1-8024-4DBE-954F-7A3BDE735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30" y="3219890"/>
            <a:ext cx="897702" cy="897702"/>
          </a:xfrm>
          <a:prstGeom prst="rect">
            <a:avLst/>
          </a:prstGeom>
        </p:spPr>
      </p:pic>
      <p:pic>
        <p:nvPicPr>
          <p:cNvPr id="16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01D91215-7E94-CA04-98C4-1AA652758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75" y="3219890"/>
            <a:ext cx="897702" cy="8977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26E86-CF23-324C-EE86-10DB0BB50412}"/>
              </a:ext>
            </a:extLst>
          </p:cNvPr>
          <p:cNvSpPr txBox="1"/>
          <p:nvPr/>
        </p:nvSpPr>
        <p:spPr>
          <a:xfrm>
            <a:off x="4813475" y="2538704"/>
            <a:ext cx="89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+mn-ea"/>
              </a:rPr>
              <a:t>영희</a:t>
            </a:r>
            <a:endParaRPr kumimoji="1" lang="ko-Kore-KR" altLang="en-US" sz="2800" dirty="0">
              <a:latin typeface="+mn-ea"/>
            </a:endParaRPr>
          </a:p>
        </p:txBody>
      </p:sp>
      <p:pic>
        <p:nvPicPr>
          <p:cNvPr id="18" name="그림 17" descr="블랙, 어둠이(가) 표시된 사진&#10;&#10;자동 생성된 설명">
            <a:extLst>
              <a:ext uri="{FF2B5EF4-FFF2-40B4-BE49-F238E27FC236}">
                <a16:creationId xmlns:a16="http://schemas.microsoft.com/office/drawing/2014/main" id="{5091099F-4533-BF68-6547-8229D4DC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92" y="3132551"/>
            <a:ext cx="1239033" cy="123903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C579CDA-5A35-5E30-6E9C-CFC8028C15E2}"/>
              </a:ext>
            </a:extLst>
          </p:cNvPr>
          <p:cNvSpPr/>
          <p:nvPr/>
        </p:nvSpPr>
        <p:spPr>
          <a:xfrm>
            <a:off x="3243198" y="2959274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3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5C8758A-74E8-274B-DEB0-F674BEFC67A3}"/>
              </a:ext>
            </a:extLst>
          </p:cNvPr>
          <p:cNvSpPr/>
          <p:nvPr/>
        </p:nvSpPr>
        <p:spPr>
          <a:xfrm>
            <a:off x="4942912" y="4371583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40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42D8449-6FC5-93F3-D290-A80FC5C4753C}"/>
              </a:ext>
            </a:extLst>
          </p:cNvPr>
          <p:cNvSpPr/>
          <p:nvPr/>
        </p:nvSpPr>
        <p:spPr>
          <a:xfrm>
            <a:off x="1137167" y="4371583"/>
            <a:ext cx="638827" cy="6388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70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73324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5F9E60-8972-DC5B-F6C4-5CADC12A23EC}"/>
              </a:ext>
            </a:extLst>
          </p:cNvPr>
          <p:cNvSpPr txBox="1"/>
          <p:nvPr/>
        </p:nvSpPr>
        <p:spPr>
          <a:xfrm>
            <a:off x="270831" y="362990"/>
            <a:ext cx="54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이진 </a:t>
            </a:r>
            <a:r>
              <a:rPr kumimoji="1" lang="ko-KR" altLang="en-US" sz="3600" dirty="0" err="1"/>
              <a:t>머클트리</a:t>
            </a:r>
            <a:endParaRPr kumimoji="1" lang="ko-Kore-KR" altLang="en-US" sz="3600" dirty="0"/>
          </a:p>
        </p:txBody>
      </p:sp>
      <p:pic>
        <p:nvPicPr>
          <p:cNvPr id="6" name="그래픽 11">
            <a:extLst>
              <a:ext uri="{FF2B5EF4-FFF2-40B4-BE49-F238E27FC236}">
                <a16:creationId xmlns:a16="http://schemas.microsoft.com/office/drawing/2014/main" id="{306E64FC-C83E-509F-85F2-EFD95B710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1910" y="1009321"/>
            <a:ext cx="8334797" cy="53036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0C40DB-C0D9-959A-93FE-FE484D9A453A}"/>
              </a:ext>
            </a:extLst>
          </p:cNvPr>
          <p:cNvSpPr/>
          <p:nvPr/>
        </p:nvSpPr>
        <p:spPr>
          <a:xfrm>
            <a:off x="5010411" y="1290181"/>
            <a:ext cx="1728592" cy="10271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C62E0-21CF-C34E-1D83-15F2B8EDDE11}"/>
              </a:ext>
            </a:extLst>
          </p:cNvPr>
          <p:cNvSpPr txBox="1"/>
          <p:nvPr/>
        </p:nvSpPr>
        <p:spPr>
          <a:xfrm>
            <a:off x="7460427" y="1074008"/>
            <a:ext cx="460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구조의 비효율성처럼 보일 수 있음</a:t>
            </a:r>
            <a:endParaRPr kumimoji="1" lang="en-US" altLang="ko-KR" dirty="0"/>
          </a:p>
          <a:p>
            <a:r>
              <a:rPr kumimoji="1" lang="ko-KR" altLang="en-US" dirty="0"/>
              <a:t>하지만 헤더에만 담기기 때문에 엄청난 효율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4127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A7220-A7BB-ED0A-D7E7-D81010E34374}"/>
              </a:ext>
            </a:extLst>
          </p:cNvPr>
          <p:cNvSpPr txBox="1"/>
          <p:nvPr/>
        </p:nvSpPr>
        <p:spPr>
          <a:xfrm>
            <a:off x="270831" y="362990"/>
            <a:ext cx="7502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상태전이 일반 </a:t>
            </a:r>
            <a:r>
              <a:rPr kumimoji="1" lang="ko-KR" altLang="en-US" sz="3600" dirty="0" err="1"/>
              <a:t>머클</a:t>
            </a:r>
            <a:r>
              <a:rPr kumimoji="1" lang="ko-KR" altLang="en-US" sz="3600" dirty="0"/>
              <a:t> 트리</a:t>
            </a:r>
            <a:endParaRPr kumimoji="1" lang="ko-Kore-KR" altLang="en-US" sz="3600" dirty="0"/>
          </a:p>
        </p:txBody>
      </p:sp>
      <p:pic>
        <p:nvPicPr>
          <p:cNvPr id="5" name="그림 4" descr="도표, 라인, 평면도, 스케치이(가) 표시된 사진&#10;&#10;자동 생성된 설명">
            <a:extLst>
              <a:ext uri="{FF2B5EF4-FFF2-40B4-BE49-F238E27FC236}">
                <a16:creationId xmlns:a16="http://schemas.microsoft.com/office/drawing/2014/main" id="{C25000C2-6DD3-9DBC-3E55-898DC7365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94" y="1347157"/>
            <a:ext cx="9036012" cy="46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4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D74DBAF6-7427-3049-F84D-392496AFA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3" y="2534163"/>
            <a:ext cx="2291810" cy="2258474"/>
          </a:xfrm>
          <a:prstGeom prst="rect">
            <a:avLst/>
          </a:prstGeom>
        </p:spPr>
      </p:pic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94E0425F-5956-7554-F56A-1078C669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25" y="2677099"/>
            <a:ext cx="2123866" cy="2123866"/>
          </a:xfrm>
          <a:prstGeom prst="rect">
            <a:avLst/>
          </a:prstGeom>
        </p:spPr>
      </p:pic>
      <p:pic>
        <p:nvPicPr>
          <p:cNvPr id="9" name="그림 8" descr="블랙, 어둠이(가) 표시된 사진&#10;&#10;자동 생성된 설명">
            <a:extLst>
              <a:ext uri="{FF2B5EF4-FFF2-40B4-BE49-F238E27FC236}">
                <a16:creationId xmlns:a16="http://schemas.microsoft.com/office/drawing/2014/main" id="{50A8D024-6667-047D-8266-C797F61C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751" y="2615535"/>
            <a:ext cx="2123866" cy="21238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E08BD2-DEE1-D41E-8102-7F4382C8C0A4}"/>
              </a:ext>
            </a:extLst>
          </p:cNvPr>
          <p:cNvSpPr txBox="1"/>
          <p:nvPr/>
        </p:nvSpPr>
        <p:spPr>
          <a:xfrm>
            <a:off x="4258798" y="1548581"/>
            <a:ext cx="3674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2</a:t>
            </a:r>
            <a:r>
              <a:rPr kumimoji="1" lang="en-US" altLang="ko-KR" sz="2800" dirty="0"/>
              <a:t>008</a:t>
            </a:r>
            <a:r>
              <a:rPr kumimoji="1" lang="ko-KR" altLang="en-US" sz="2800" dirty="0"/>
              <a:t>년 세계 금융 위기</a:t>
            </a:r>
            <a:endParaRPr kumimoji="1" lang="ko-Kore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B1C69-4548-8443-E2FE-B8771E75BBCB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4083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1DFEBB-5A45-E3B6-038E-8EEA898FD3A7}"/>
              </a:ext>
            </a:extLst>
          </p:cNvPr>
          <p:cNvSpPr txBox="1"/>
          <p:nvPr/>
        </p:nvSpPr>
        <p:spPr>
          <a:xfrm>
            <a:off x="270831" y="362990"/>
            <a:ext cx="54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패트리샤</a:t>
            </a:r>
            <a:r>
              <a:rPr kumimoji="1" lang="ko-KR" altLang="en-US" sz="3600" dirty="0"/>
              <a:t> 트리</a:t>
            </a:r>
            <a:endParaRPr kumimoji="1" lang="ko-Kore-KR" altLang="en-US" sz="3600" dirty="0"/>
          </a:p>
        </p:txBody>
      </p:sp>
      <p:pic>
        <p:nvPicPr>
          <p:cNvPr id="3" name="그림 2" descr="도표, 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48F7032-740F-F3BF-D10E-B86C1CA3A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39" y="1183891"/>
            <a:ext cx="7131521" cy="4490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F33309-7064-27FC-1B15-894FAD816C54}"/>
              </a:ext>
            </a:extLst>
          </p:cNvPr>
          <p:cNvSpPr txBox="1"/>
          <p:nvPr/>
        </p:nvSpPr>
        <p:spPr>
          <a:xfrm>
            <a:off x="438040" y="5992342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번에서 </a:t>
            </a:r>
            <a:r>
              <a:rPr kumimoji="1" lang="en-US" altLang="ko-KR" dirty="0"/>
              <a:t>7</a:t>
            </a:r>
            <a:r>
              <a:rPr kumimoji="1" lang="ko-KR" altLang="en-US" dirty="0"/>
              <a:t>번까지 단어를 모두 기록하는 것보다 각 공통되는 부분은 공유하여 공간을 절약할 수 있는 트리입니다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0657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403B2-5E4B-FAFA-3D47-75CCC482CB93}"/>
              </a:ext>
            </a:extLst>
          </p:cNvPr>
          <p:cNvSpPr txBox="1"/>
          <p:nvPr/>
        </p:nvSpPr>
        <p:spPr>
          <a:xfrm>
            <a:off x="270831" y="362990"/>
            <a:ext cx="6474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확장 </a:t>
            </a:r>
            <a:r>
              <a:rPr kumimoji="1" lang="ko-KR" altLang="en-US" sz="3600" dirty="0" err="1"/>
              <a:t>패트리샤</a:t>
            </a:r>
            <a:r>
              <a:rPr kumimoji="1" lang="ko-KR" altLang="en-US" sz="3600" dirty="0"/>
              <a:t> 트리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62682A8-1A3D-95ED-806A-3537D1A548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5" y="1133696"/>
            <a:ext cx="7462260" cy="55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19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F29969-EEA9-9BA5-96BE-4BDFC89BB53D}"/>
              </a:ext>
            </a:extLst>
          </p:cNvPr>
          <p:cNvSpPr txBox="1"/>
          <p:nvPr/>
        </p:nvSpPr>
        <p:spPr>
          <a:xfrm>
            <a:off x="270831" y="362990"/>
            <a:ext cx="1103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트리 구조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상태전이 일반</a:t>
            </a:r>
            <a:r>
              <a:rPr kumimoji="1" lang="en-US" altLang="ko-KR" sz="3600" dirty="0"/>
              <a:t>)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머클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확장</a:t>
            </a:r>
            <a:r>
              <a:rPr kumimoji="1" lang="en-US" altLang="ko-KR" sz="3600" dirty="0"/>
              <a:t>)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패트리샤</a:t>
            </a:r>
            <a:r>
              <a:rPr kumimoji="1" lang="ko-KR" altLang="en-US" sz="3600" dirty="0"/>
              <a:t> 트리</a:t>
            </a:r>
          </a:p>
        </p:txBody>
      </p:sp>
      <p:pic>
        <p:nvPicPr>
          <p:cNvPr id="3" name="그림 2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28D316C1-5B85-E26A-5C9A-FF1797B0E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24" y="1244373"/>
            <a:ext cx="8081954" cy="56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49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평행이(가) 표시된 사진&#10;&#10;자동 생성된 설명">
            <a:extLst>
              <a:ext uri="{FF2B5EF4-FFF2-40B4-BE49-F238E27FC236}">
                <a16:creationId xmlns:a16="http://schemas.microsoft.com/office/drawing/2014/main" id="{2945D157-69D2-D127-9C43-4201C3853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24" y="1328832"/>
            <a:ext cx="6047234" cy="420033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3549433-0116-9BF6-4964-0F7ABE5D64D8}"/>
              </a:ext>
            </a:extLst>
          </p:cNvPr>
          <p:cNvGrpSpPr/>
          <p:nvPr/>
        </p:nvGrpSpPr>
        <p:grpSpPr>
          <a:xfrm>
            <a:off x="688931" y="1497664"/>
            <a:ext cx="4672208" cy="3862671"/>
            <a:chOff x="0" y="1197844"/>
            <a:chExt cx="6314500" cy="5037969"/>
          </a:xfrm>
        </p:grpSpPr>
        <p:pic>
          <p:nvPicPr>
            <p:cNvPr id="3" name="그림 2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F90775DB-677F-C530-6E05-7C81154F1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57846"/>
              <a:ext cx="6314500" cy="44779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F360F56-0330-B784-4CCD-13745A7AAA23}"/>
                </a:ext>
              </a:extLst>
            </p:cNvPr>
            <p:cNvSpPr txBox="1"/>
            <p:nvPr/>
          </p:nvSpPr>
          <p:spPr>
            <a:xfrm>
              <a:off x="768698" y="1197844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#</a:t>
              </a:r>
              <a:r>
                <a:rPr kumimoji="1" lang="en-US" altLang="ko-KR" dirty="0"/>
                <a:t>1900001</a:t>
              </a:r>
              <a:endParaRPr kumimoji="1" lang="ko-Kore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FE4BE4-2E30-5A9D-0241-6CC44FDEAAC6}"/>
                </a:ext>
              </a:extLst>
            </p:cNvPr>
            <p:cNvSpPr txBox="1"/>
            <p:nvPr/>
          </p:nvSpPr>
          <p:spPr>
            <a:xfrm>
              <a:off x="4452408" y="1197844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#</a:t>
              </a:r>
              <a:r>
                <a:rPr kumimoji="1" lang="en-US" altLang="ko-KR" dirty="0"/>
                <a:t>1900002</a:t>
              </a:r>
              <a:endParaRPr kumimoji="1" lang="ko-Kore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299FA-54BF-19B1-13CE-730B83B03342}"/>
              </a:ext>
            </a:extLst>
          </p:cNvPr>
          <p:cNvSpPr txBox="1"/>
          <p:nvPr/>
        </p:nvSpPr>
        <p:spPr>
          <a:xfrm>
            <a:off x="270831" y="362990"/>
            <a:ext cx="7835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err="1"/>
              <a:t>비트코인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vs </a:t>
            </a:r>
            <a:r>
              <a:rPr kumimoji="1" lang="ko-KR" altLang="en-US" sz="3600" dirty="0" err="1"/>
              <a:t>이더리움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(</a:t>
            </a:r>
            <a:r>
              <a:rPr kumimoji="1" lang="ko-KR" altLang="en-US" sz="3600" dirty="0"/>
              <a:t>체인 연결 구조</a:t>
            </a:r>
            <a:r>
              <a:rPr kumimoji="1" lang="en-US" altLang="ko-KR" sz="3600" dirty="0"/>
              <a:t>)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99208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FF5A5-F1E4-59A4-18E0-0D76BC4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스마트 </a:t>
            </a:r>
            <a:r>
              <a:rPr kumimoji="1" lang="ko-KR" altLang="en-US" dirty="0" err="1"/>
              <a:t>컨트랙트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683CB-E2F7-14CF-7E6D-D55212F6D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계약 당사자 간 거래 내용을 코드로 기록해 블록체인에 올리면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계약 조건이 충족됐을 때 계약을 자동으로 이행해 주는 시스템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18E079E-4376-EDFB-3FDE-0331B964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882" y="2872243"/>
            <a:ext cx="6544235" cy="362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95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9EC431-2350-01CB-9948-74F9E942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스마트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작동 방식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E4B00-449F-9AE2-0863-5C14FE49E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82" y="1690688"/>
            <a:ext cx="10887635" cy="466725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구현하고자 하는 내용을 </a:t>
            </a:r>
            <a:r>
              <a:rPr kumimoji="1" lang="en-US" altLang="ko-KR" dirty="0"/>
              <a:t>Solidity</a:t>
            </a:r>
            <a:r>
              <a:rPr kumimoji="1" lang="ko-KR" altLang="en-US" dirty="0"/>
              <a:t>와 같은 언어로 코드를 작성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코드를 컴파일하여 </a:t>
            </a:r>
            <a:r>
              <a:rPr kumimoji="1" lang="en-US" altLang="ko-KR" dirty="0"/>
              <a:t>Byte code</a:t>
            </a:r>
            <a:r>
              <a:rPr kumimoji="1" lang="ko-KR" altLang="en-US" dirty="0"/>
              <a:t>생성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Byte code</a:t>
            </a:r>
            <a:r>
              <a:rPr kumimoji="1" lang="ko-KR" altLang="en-US" dirty="0"/>
              <a:t>가 트랜잭션에 담기고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트랜잭션이 담긴 블록이 채굴되어 네트워크에 기록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유저가 </a:t>
            </a:r>
            <a:r>
              <a:rPr kumimoji="1" lang="ko-KR" altLang="en-US" dirty="0" err="1"/>
              <a:t>컨트랙트를</a:t>
            </a:r>
            <a:r>
              <a:rPr kumimoji="1" lang="ko-KR" altLang="en-US" dirty="0"/>
              <a:t> 호출하는 </a:t>
            </a:r>
            <a:r>
              <a:rPr kumimoji="1" lang="en-US" altLang="ko-KR" dirty="0"/>
              <a:t>Byte code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트랜잭션에 담아 제출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채굴자가 </a:t>
            </a:r>
            <a:r>
              <a:rPr kumimoji="1" lang="en-US" altLang="ko-KR" dirty="0"/>
              <a:t>EVM</a:t>
            </a:r>
            <a:r>
              <a:rPr kumimoji="1" lang="ko-KR" altLang="en-US" dirty="0"/>
              <a:t>위에서 해당 </a:t>
            </a:r>
            <a:r>
              <a:rPr kumimoji="1" lang="en-US" altLang="ko-KR" dirty="0"/>
              <a:t>Byte code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실행하고 유효하다면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에 반영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0952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159E0-EA15-E552-BFA8-852F75F7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EVM (Ethereum virtual machine)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37112-8996-9373-7DB2-31F38CC63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18" y="1869981"/>
            <a:ext cx="11515164" cy="4351338"/>
          </a:xfrm>
        </p:spPr>
        <p:txBody>
          <a:bodyPr/>
          <a:lstStyle/>
          <a:p>
            <a:r>
              <a:rPr kumimoji="1" lang="ko-Kore-KR" altLang="en-US" dirty="0"/>
              <a:t>컴파일된</a:t>
            </a:r>
            <a:r>
              <a:rPr kumimoji="1" lang="ko-KR" altLang="en-US" dirty="0"/>
              <a:t> 스마트 </a:t>
            </a:r>
            <a:r>
              <a:rPr kumimoji="1" lang="ko-KR" altLang="en-US" dirty="0" err="1"/>
              <a:t>컨트랙트</a:t>
            </a:r>
            <a:r>
              <a:rPr kumimoji="1" lang="ko-KR" altLang="en-US" dirty="0"/>
              <a:t> 코드를 실행하고 블록체인에 기록을 담당하는 </a:t>
            </a:r>
            <a:r>
              <a:rPr kumimoji="1" lang="ko-KR" altLang="en-US" dirty="0" err="1"/>
              <a:t>이더리움</a:t>
            </a:r>
            <a:r>
              <a:rPr kumimoji="1" lang="ko-KR" altLang="en-US" dirty="0"/>
              <a:t> 가상 머신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스택</a:t>
            </a:r>
            <a:r>
              <a:rPr kumimoji="1" lang="en-US" altLang="ko-KR" dirty="0"/>
              <a:t>(stack) – </a:t>
            </a:r>
            <a:r>
              <a:rPr kumimoji="1" lang="ko-KR" altLang="en-US" dirty="0"/>
              <a:t>코드가 실행되는 곳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메모리</a:t>
            </a:r>
            <a:r>
              <a:rPr kumimoji="1" lang="en-US" altLang="ko-KR" dirty="0"/>
              <a:t>(memory)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코드를 실행하기 위한 </a:t>
            </a:r>
            <a:br>
              <a:rPr kumimoji="1" lang="en-US" altLang="ko-KR" dirty="0"/>
            </a:br>
            <a:r>
              <a:rPr kumimoji="1" lang="ko-KR" altLang="en-US" dirty="0"/>
              <a:t>임시 공간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저장소</a:t>
            </a:r>
            <a:r>
              <a:rPr kumimoji="1" lang="en-US" altLang="ko-KR" dirty="0"/>
              <a:t>(storage)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실행이 완료된 이후에 블록체인에 기록할 데이터 공간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EF4C7-3272-DADE-3553-38836EF9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024" y="2637248"/>
            <a:ext cx="5212976" cy="281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E9DA3-240E-134D-EF2A-0039834C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이더리움의</a:t>
            </a:r>
            <a:r>
              <a:rPr kumimoji="1" lang="ko-KR" altLang="en-US" dirty="0"/>
              <a:t> 트랜잭션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B1E92-C4FA-6C25-6BCA-4681B0BB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컨트랙트</a:t>
            </a:r>
            <a:r>
              <a:rPr kumimoji="1" lang="ko-KR" altLang="en-US" dirty="0"/>
              <a:t> 생성 </a:t>
            </a:r>
            <a:r>
              <a:rPr kumimoji="1" lang="en-US" altLang="ko-KR" dirty="0"/>
              <a:t>(Contract creation)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60D90C-2280-4233-1DB5-EEAD18E8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84056"/>
            <a:ext cx="7772400" cy="42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12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6C67C-A188-F2D3-56DC-45B724BB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이더리움의</a:t>
            </a:r>
            <a:r>
              <a:rPr kumimoji="1" lang="ko-KR" altLang="en-US" dirty="0"/>
              <a:t> 트랜잭션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588A8E-4CA2-C701-3FD7-94BB3B08B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메시지 호출 </a:t>
            </a:r>
            <a:r>
              <a:rPr kumimoji="1" lang="en-US" altLang="ko-KR" dirty="0"/>
              <a:t>(Message call)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Delegate call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5112C-83AB-DAB8-AC4E-831572BB0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273" y="2619375"/>
            <a:ext cx="776252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8D9DC-083C-266A-D990-50F7E0E4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트랜잭션 구조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5BB68B-BFBF-AA76-E7D2-6998EF96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1825625"/>
            <a:ext cx="10515600" cy="4351338"/>
          </a:xfrm>
        </p:spPr>
        <p:txBody>
          <a:bodyPr/>
          <a:lstStyle/>
          <a:p>
            <a:r>
              <a:rPr kumimoji="1" lang="en-US" altLang="ko-Kore-KR" dirty="0"/>
              <a:t>nonce </a:t>
            </a:r>
            <a:r>
              <a:rPr kumimoji="1" lang="en-US" altLang="ko-KR" dirty="0"/>
              <a:t>-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</a:t>
            </a:r>
            <a:r>
              <a:rPr kumimoji="1" lang="en-US" altLang="ko-KR" dirty="0"/>
              <a:t>.</a:t>
            </a:r>
            <a:r>
              <a:rPr kumimoji="1" lang="ko-KR" altLang="en-US" dirty="0"/>
              <a:t> 메시지 재사용 방지</a:t>
            </a:r>
            <a:endParaRPr kumimoji="1" lang="en-US" altLang="ko-Kore-KR" dirty="0"/>
          </a:p>
          <a:p>
            <a:r>
              <a:rPr kumimoji="1" lang="en-US" altLang="ko-Kore-KR" dirty="0" err="1"/>
              <a:t>gasPrice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가스의 단위를 </a:t>
            </a:r>
            <a:r>
              <a:rPr kumimoji="1" lang="en-US" altLang="ko-KR" dirty="0"/>
              <a:t>Wei</a:t>
            </a:r>
            <a:r>
              <a:rPr kumimoji="1" lang="ko-KR" altLang="en-US" dirty="0"/>
              <a:t>로 표현</a:t>
            </a:r>
            <a:endParaRPr kumimoji="1" lang="en-US" altLang="ko-Kore-KR" dirty="0"/>
          </a:p>
          <a:p>
            <a:r>
              <a:rPr kumimoji="1" lang="en-US" altLang="ko-Kore-KR" dirty="0" err="1"/>
              <a:t>gasLimit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지불할 의사가 있는 가스의 최대량</a:t>
            </a:r>
            <a:endParaRPr kumimoji="1" lang="en-US" altLang="ko-Kore-KR" dirty="0"/>
          </a:p>
          <a:p>
            <a:r>
              <a:rPr kumimoji="1" lang="en-US" altLang="ko-Kore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트랜잭션 수신 주소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EOA / CA </a:t>
            </a:r>
            <a:r>
              <a:rPr kumimoji="1" lang="ko-KR" altLang="en-US" dirty="0"/>
              <a:t>주소</a:t>
            </a:r>
            <a:endParaRPr kumimoji="1" lang="en-US" altLang="ko-Kore-KR" dirty="0"/>
          </a:p>
          <a:p>
            <a:r>
              <a:rPr kumimoji="1" lang="en-US" altLang="ko-Kore-KR" dirty="0"/>
              <a:t>value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수신자에게 보내는 </a:t>
            </a:r>
            <a:r>
              <a:rPr kumimoji="1" lang="ko-KR" altLang="en-US" dirty="0" err="1"/>
              <a:t>이더의</a:t>
            </a:r>
            <a:r>
              <a:rPr kumimoji="1" lang="ko-KR" altLang="en-US" dirty="0"/>
              <a:t> 양</a:t>
            </a:r>
            <a:endParaRPr kumimoji="1" lang="en-US" altLang="ko-Kore-KR" dirty="0"/>
          </a:p>
          <a:p>
            <a:r>
              <a:rPr kumimoji="1" lang="en-US" altLang="ko-Kore-KR" dirty="0"/>
              <a:t>data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가변 길이의 바이너리 데이터 페이로드</a:t>
            </a:r>
            <a:endParaRPr kumimoji="1" lang="en-US" altLang="ko-Kore-KR" dirty="0"/>
          </a:p>
          <a:p>
            <a:r>
              <a:rPr kumimoji="1" lang="en-US" altLang="ko-Kore-KR" dirty="0"/>
              <a:t>v, r, s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EOA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ECDSA </a:t>
            </a:r>
            <a:r>
              <a:rPr kumimoji="1" lang="ko-KR" altLang="en-US" dirty="0"/>
              <a:t>디지털 서명의 세가지 요소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131E2D-7369-3A60-9FB1-9CA06E83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068" y="1253331"/>
            <a:ext cx="37641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EA2CF115-0C1C-889D-CD4E-6B61AA07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68391"/>
            <a:ext cx="7772400" cy="2121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77CA68-2CE0-E2C0-FE4F-FB2AC2D924B1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34077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5AC38-090C-D7F1-FC9C-4DF4FCED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이더리움</a:t>
            </a:r>
            <a:r>
              <a:rPr kumimoji="1" lang="ko-KR" altLang="en-US" dirty="0"/>
              <a:t> 플랫폼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FE680-7BFA-21A8-0D32-9D5C52A34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DApp</a:t>
            </a:r>
            <a:r>
              <a:rPr kumimoji="1" lang="en-US" altLang="ko-Kore-KR" dirty="0"/>
              <a:t> (Decentralized Application)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탈중앙화된</a:t>
            </a:r>
            <a:r>
              <a:rPr kumimoji="1" lang="ko-KR" altLang="en-US" dirty="0"/>
              <a:t> 블록체인 플랫폼을</a:t>
            </a:r>
            <a:br>
              <a:rPr kumimoji="1" lang="en-US" altLang="ko-KR" dirty="0"/>
            </a:br>
            <a:r>
              <a:rPr kumimoji="1" lang="ko-KR" altLang="en-US" dirty="0"/>
              <a:t>기반으로 작동하는 앱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스마트 </a:t>
            </a:r>
            <a:r>
              <a:rPr kumimoji="1" lang="ko-KR" altLang="en-US" dirty="0" err="1"/>
              <a:t>컨트랙트를</a:t>
            </a:r>
            <a:r>
              <a:rPr kumimoji="1" lang="ko-KR" altLang="en-US" dirty="0"/>
              <a:t> 이용하여</a:t>
            </a:r>
            <a:br>
              <a:rPr kumimoji="1" lang="en-US" altLang="ko-KR" dirty="0"/>
            </a:br>
            <a:r>
              <a:rPr kumimoji="1" lang="ko-KR" altLang="en-US" dirty="0"/>
              <a:t>토큰을 발행할 수 있다 </a:t>
            </a:r>
            <a:endParaRPr kumimoji="1" lang="en-US" altLang="ko-Kore-KR" dirty="0"/>
          </a:p>
        </p:txBody>
      </p:sp>
      <p:pic>
        <p:nvPicPr>
          <p:cNvPr id="7170" name="Picture 2" descr="DappRadar Home Page">
            <a:extLst>
              <a:ext uri="{FF2B5EF4-FFF2-40B4-BE49-F238E27FC236}">
                <a16:creationId xmlns:a16="http://schemas.microsoft.com/office/drawing/2014/main" id="{9B2A2D6E-A604-B2AC-410A-4A8584EB5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653554"/>
            <a:ext cx="5000711" cy="31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40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DEDF4-9E65-9007-6E16-48555D57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ERC </a:t>
            </a:r>
            <a:r>
              <a:rPr kumimoji="1" lang="ko-KR" altLang="en-US" dirty="0"/>
              <a:t>토큰 표준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98A34-CF5B-8C8E-E68C-CAEE86D04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이더리움</a:t>
            </a:r>
            <a:r>
              <a:rPr kumimoji="1" lang="ko-KR" altLang="en-US" dirty="0"/>
              <a:t> 블록체인 네트워크에서 발행되는 토큰의 표준을 뜻함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ERC(Ethereum Request for Comment)</a:t>
            </a:r>
            <a:r>
              <a:rPr kumimoji="1" lang="ko-Kore-KR" altLang="en-US" dirty="0"/>
              <a:t>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이더리움</a:t>
            </a:r>
            <a:r>
              <a:rPr kumimoji="1" lang="ko-KR" altLang="en-US" dirty="0"/>
              <a:t> 생태계에서 </a:t>
            </a:r>
            <a:br>
              <a:rPr kumimoji="1" lang="en-US" altLang="ko-KR" dirty="0"/>
            </a:br>
            <a:r>
              <a:rPr kumimoji="1" lang="ko-KR" altLang="en-US" dirty="0"/>
              <a:t>앱과 </a:t>
            </a:r>
            <a:r>
              <a:rPr kumimoji="1" lang="ko-KR" altLang="en-US" dirty="0" err="1"/>
              <a:t>컨트랙트를</a:t>
            </a:r>
            <a:r>
              <a:rPr kumimoji="1" lang="ko-KR" altLang="en-US" dirty="0"/>
              <a:t> 보다 쉽게</a:t>
            </a:r>
            <a:br>
              <a:rPr kumimoji="1" lang="en-US" altLang="ko-KR" dirty="0"/>
            </a:br>
            <a:r>
              <a:rPr kumimoji="1" lang="ko-KR" altLang="en-US" dirty="0"/>
              <a:t>상호작용 할 수 있게 한다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pic>
        <p:nvPicPr>
          <p:cNvPr id="8194" name="Picture 2" descr="그 밖에 ERC 토큰 종류 - TokenPost">
            <a:extLst>
              <a:ext uri="{FF2B5EF4-FFF2-40B4-BE49-F238E27FC236}">
                <a16:creationId xmlns:a16="http://schemas.microsoft.com/office/drawing/2014/main" id="{8AB6C016-7EF6-D8B4-C308-0DD4C4A5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97" y="3545784"/>
            <a:ext cx="5111658" cy="28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8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7F37-0EF1-856D-DBC2-9131F2BC8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ERC-20: </a:t>
            </a:r>
            <a:r>
              <a:rPr kumimoji="1" lang="ko-KR" altLang="en-US" dirty="0"/>
              <a:t>대체 가능한 토큰의 표준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DC4B6-BD32-4C3A-5CEE-C520AB95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대체</a:t>
            </a:r>
            <a:r>
              <a:rPr kumimoji="1" lang="ko-KR" altLang="en-US" dirty="0"/>
              <a:t> 가능</a:t>
            </a:r>
            <a:r>
              <a:rPr kumimoji="1" lang="en-US" altLang="ko-KR" dirty="0"/>
              <a:t>(fungible)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r>
              <a:rPr kumimoji="1" lang="ko-KR" altLang="en-US" dirty="0"/>
              <a:t> 한 토큰의 단위를 다른 토큰의 어떤 단위와 교환할 수 있다는 의미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ERC-20</a:t>
            </a:r>
            <a:r>
              <a:rPr kumimoji="1" lang="ko-KR" altLang="en-US" dirty="0"/>
              <a:t>을 준수하는 토큰 </a:t>
            </a:r>
            <a:r>
              <a:rPr kumimoji="1" lang="ko-KR" altLang="en-US" dirty="0" err="1"/>
              <a:t>컨트랙트는</a:t>
            </a:r>
            <a:r>
              <a:rPr kumimoji="1" lang="ko-KR" altLang="en-US" dirty="0"/>
              <a:t> 최소한 다음과 같은 함수 및 이벤트를 제공해야 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totalSupply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trasnfer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balanceOf</a:t>
            </a:r>
            <a:r>
              <a:rPr kumimoji="1" lang="en-US" altLang="ko-KR" dirty="0"/>
              <a:t>(), </a:t>
            </a:r>
            <a:r>
              <a:rPr kumimoji="1" lang="en-US" altLang="ko-KR" dirty="0" err="1"/>
              <a:t>trasfrerFrom</a:t>
            </a:r>
            <a:r>
              <a:rPr kumimoji="1" lang="en-US" altLang="ko-KR" dirty="0"/>
              <a:t>(), approve(), allowance(), event Transfer, event Approval</a:t>
            </a:r>
          </a:p>
        </p:txBody>
      </p:sp>
    </p:spTree>
    <p:extLst>
      <p:ext uri="{BB962C8B-B14F-4D97-AF65-F5344CB8AC3E}">
        <p14:creationId xmlns:p14="http://schemas.microsoft.com/office/powerpoint/2010/main" val="355486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A0B73-1FBF-B6CE-DEC6-BC8B6466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포크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8509F-F32B-6993-4315-6DD8F2C9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블록체인</a:t>
            </a:r>
            <a:r>
              <a:rPr kumimoji="1" lang="ko-KR" altLang="en-US" dirty="0"/>
              <a:t>에서는 모든 노드의 소프트웨어를 최신 버전으로 갱신하는 것이 현실적으로 어렵다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동일한 블록에 대해서 소프트웨어 버전이 같으면 같은 결과를 도출하지만 다를 경우 다른 결과를 보일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90470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D4996-D7E1-85F3-689B-6CAC3B83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소프트 포크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AB8687-E216-9F42-9480-85B50E62B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과거에는 유효하던 규칙을 무효화한 경우가 소프트 포크에 해당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즉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기존의 규칙으로도 새롭게 만들어진 블록은 유효함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18E5DF-47B8-7538-7468-55A26073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8657"/>
            <a:ext cx="3649588" cy="35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5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CD9CA-4DFF-C48B-9C14-76652679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하드 포크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57594-8F89-66E4-283F-E540BA3B1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과거에는 무효하던 규칙을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유효화한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경우가 하드 포크에 해당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b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즉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기존의 규칙으로는 새로운 규칙을 유효하다고 인정하지 않음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90C56F-D6C9-116D-EF41-A3714DBCB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7063"/>
            <a:ext cx="3746500" cy="300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4B34B2-E55E-B862-BDD2-A886288C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610" y="3302000"/>
            <a:ext cx="6050966" cy="26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4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, 스크린샷이(가) 표시된 사진&#10;&#10;자동 생성된 설명">
            <a:extLst>
              <a:ext uri="{FF2B5EF4-FFF2-40B4-BE49-F238E27FC236}">
                <a16:creationId xmlns:a16="http://schemas.microsoft.com/office/drawing/2014/main" id="{247098F1-F5F3-FF7D-BF47-1E3E5DBC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21" y="2006597"/>
            <a:ext cx="1892300" cy="284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072EFC-A140-9C28-0908-15F3A83803C7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4432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디자인, 스크린샷이(가) 표시된 사진&#10;&#10;자동 생성된 설명">
            <a:extLst>
              <a:ext uri="{FF2B5EF4-FFF2-40B4-BE49-F238E27FC236}">
                <a16:creationId xmlns:a16="http://schemas.microsoft.com/office/drawing/2014/main" id="{247098F1-F5F3-FF7D-BF47-1E3E5DBC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21" y="2006597"/>
            <a:ext cx="1892300" cy="2844800"/>
          </a:xfrm>
          <a:prstGeom prst="rect">
            <a:avLst/>
          </a:prstGeom>
        </p:spPr>
      </p:pic>
      <p:pic>
        <p:nvPicPr>
          <p:cNvPr id="9" name="그림 8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239CA99C-063A-AA37-1106-520F292D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825" y="1752596"/>
            <a:ext cx="4051300" cy="3352800"/>
          </a:xfrm>
          <a:prstGeom prst="rect">
            <a:avLst/>
          </a:prstGeom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78B85BDD-3317-4AC0-90F9-13D8A25C5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899" y="2539365"/>
            <a:ext cx="1779263" cy="17792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2D79D-40A2-A704-6F6E-D05662E9787B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58676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E387D569-DCBA-99C3-CBDE-63D7AD811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67" y="974118"/>
            <a:ext cx="4051300" cy="3352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CE274A-6F29-7D00-9A88-DDF90C7BD4EE}"/>
              </a:ext>
            </a:extLst>
          </p:cNvPr>
          <p:cNvSpPr txBox="1"/>
          <p:nvPr/>
        </p:nvSpPr>
        <p:spPr>
          <a:xfrm>
            <a:off x="1159216" y="5052885"/>
            <a:ext cx="3139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>
                <a:latin typeface="+mj-ea"/>
                <a:ea typeface="+mj-ea"/>
              </a:rPr>
              <a:t>효율성</a:t>
            </a:r>
            <a:r>
              <a:rPr kumimoji="1" lang="ko-KR" altLang="en-US" sz="2400" dirty="0">
                <a:latin typeface="+mj-ea"/>
                <a:ea typeface="+mj-ea"/>
              </a:rPr>
              <a:t> 증대</a:t>
            </a:r>
            <a:endParaRPr kumimoji="1" lang="en-US" altLang="ko-KR" sz="24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+mj-ea"/>
                <a:ea typeface="+mj-ea"/>
              </a:rPr>
              <a:t>신뢰성 문제 해결 </a:t>
            </a:r>
            <a:r>
              <a:rPr kumimoji="1" lang="en-US" altLang="ko-KR" sz="2400" dirty="0">
                <a:latin typeface="+mj-ea"/>
                <a:ea typeface="+mj-ea"/>
              </a:rPr>
              <a:t>X</a:t>
            </a:r>
            <a:endParaRPr kumimoji="1" lang="ko-Kore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D23CB-95C1-D938-4277-EFE30CF41237}"/>
              </a:ext>
            </a:extLst>
          </p:cNvPr>
          <p:cNvSpPr txBox="1"/>
          <p:nvPr/>
        </p:nvSpPr>
        <p:spPr>
          <a:xfrm>
            <a:off x="270831" y="362990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블록체인의 배경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400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1142</Words>
  <Application>Microsoft Macintosh PowerPoint</Application>
  <PresentationFormat>와이드스크린</PresentationFormat>
  <Paragraphs>307</Paragraphs>
  <Slides>65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-webkit-standard</vt:lpstr>
      <vt:lpstr>맑은 고딕</vt:lpstr>
      <vt:lpstr>Arial</vt:lpstr>
      <vt:lpstr>Calibri</vt:lpstr>
      <vt:lpstr>Calibri Light</vt:lpstr>
      <vt:lpstr>Cambria Math</vt:lpstr>
      <vt:lpstr>Office 테마</vt:lpstr>
      <vt:lpstr>블록체인과 이더리움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블록체인 작동 방식</vt:lpstr>
      <vt:lpstr>블록체인 작동 방식</vt:lpstr>
      <vt:lpstr>합의 알고리즘</vt:lpstr>
      <vt:lpstr>PowerPoint 프레젠테이션</vt:lpstr>
      <vt:lpstr>PowerPoint 프레젠테이션</vt:lpstr>
      <vt:lpstr>PowerPoint 프레젠테이션</vt:lpstr>
      <vt:lpstr>PowerPoint 프레젠테이션</vt:lpstr>
      <vt:lpstr>지분 증명</vt:lpstr>
      <vt:lpstr>지분 증명 장점</vt:lpstr>
      <vt:lpstr>지분 증명 단점</vt:lpstr>
      <vt:lpstr>블록체인 네트워크 종류</vt:lpstr>
      <vt:lpstr>블록체인 장점</vt:lpstr>
      <vt:lpstr>블록체인 단점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스마트 컨트랙트</vt:lpstr>
      <vt:lpstr>스마트 컨트랙트 작동 방식</vt:lpstr>
      <vt:lpstr>EVM (Ethereum virtual machine)</vt:lpstr>
      <vt:lpstr>이더리움의 트랜잭션</vt:lpstr>
      <vt:lpstr>이더리움의 트랜잭션</vt:lpstr>
      <vt:lpstr>트랜잭션 구조</vt:lpstr>
      <vt:lpstr>이더리움 플랫폼</vt:lpstr>
      <vt:lpstr>ERC 토큰 표준</vt:lpstr>
      <vt:lpstr>ERC-20: 대체 가능한 토큰의 표준</vt:lpstr>
      <vt:lpstr>포크</vt:lpstr>
      <vt:lpstr>소프트 포크</vt:lpstr>
      <vt:lpstr>하드 포크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예범 이</dc:creator>
  <cp:lastModifiedBy>예범 이</cp:lastModifiedBy>
  <cp:revision>23</cp:revision>
  <dcterms:created xsi:type="dcterms:W3CDTF">2023-07-11T02:13:36Z</dcterms:created>
  <dcterms:modified xsi:type="dcterms:W3CDTF">2023-07-13T00:59:38Z</dcterms:modified>
</cp:coreProperties>
</file>